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  <p:sldMasterId id="2147483702" r:id="rId5"/>
    <p:sldMasterId id="2147483674" r:id="rId6"/>
    <p:sldMasterId id="2147483677" r:id="rId7"/>
  </p:sldMasterIdLst>
  <p:notesMasterIdLst>
    <p:notesMasterId r:id="rId41"/>
  </p:notesMasterIdLst>
  <p:sldIdLst>
    <p:sldId id="603" r:id="rId8"/>
    <p:sldId id="616" r:id="rId9"/>
    <p:sldId id="619" r:id="rId10"/>
    <p:sldId id="617" r:id="rId11"/>
    <p:sldId id="1294" r:id="rId12"/>
    <p:sldId id="1287" r:id="rId13"/>
    <p:sldId id="1299" r:id="rId14"/>
    <p:sldId id="1291" r:id="rId15"/>
    <p:sldId id="1334" r:id="rId16"/>
    <p:sldId id="1335" r:id="rId17"/>
    <p:sldId id="1293" r:id="rId18"/>
    <p:sldId id="1336" r:id="rId19"/>
    <p:sldId id="1337" r:id="rId20"/>
    <p:sldId id="1338" r:id="rId21"/>
    <p:sldId id="1320" r:id="rId22"/>
    <p:sldId id="1318" r:id="rId23"/>
    <p:sldId id="1319" r:id="rId24"/>
    <p:sldId id="1321" r:id="rId25"/>
    <p:sldId id="1322" r:id="rId26"/>
    <p:sldId id="1323" r:id="rId27"/>
    <p:sldId id="1324" r:id="rId28"/>
    <p:sldId id="1325" r:id="rId29"/>
    <p:sldId id="1333" r:id="rId30"/>
    <p:sldId id="1298" r:id="rId31"/>
    <p:sldId id="1326" r:id="rId32"/>
    <p:sldId id="1327" r:id="rId33"/>
    <p:sldId id="1328" r:id="rId34"/>
    <p:sldId id="1329" r:id="rId35"/>
    <p:sldId id="1330" r:id="rId36"/>
    <p:sldId id="1331" r:id="rId37"/>
    <p:sldId id="1332" r:id="rId38"/>
    <p:sldId id="1296" r:id="rId39"/>
    <p:sldId id="571" r:id="rId40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E964461-649F-4F42-A952-21C8FEA5B01E}">
          <p14:sldIdLst>
            <p14:sldId id="603"/>
            <p14:sldId id="616"/>
            <p14:sldId id="619"/>
            <p14:sldId id="617"/>
            <p14:sldId id="1294"/>
            <p14:sldId id="1287"/>
            <p14:sldId id="1299"/>
            <p14:sldId id="1291"/>
            <p14:sldId id="1334"/>
            <p14:sldId id="1335"/>
            <p14:sldId id="1293"/>
            <p14:sldId id="1336"/>
            <p14:sldId id="1337"/>
            <p14:sldId id="1338"/>
            <p14:sldId id="1320"/>
            <p14:sldId id="1318"/>
            <p14:sldId id="1319"/>
            <p14:sldId id="1321"/>
            <p14:sldId id="1322"/>
            <p14:sldId id="1323"/>
            <p14:sldId id="1324"/>
            <p14:sldId id="1325"/>
            <p14:sldId id="1333"/>
            <p14:sldId id="1298"/>
            <p14:sldId id="1326"/>
            <p14:sldId id="1327"/>
            <p14:sldId id="1328"/>
            <p14:sldId id="1329"/>
            <p14:sldId id="1330"/>
            <p14:sldId id="1331"/>
            <p14:sldId id="1332"/>
            <p14:sldId id="1296"/>
            <p14:sldId id="571"/>
          </p14:sldIdLst>
        </p14:section>
        <p14:section name="template" id="{10EE4379-18F0-4771-85B4-5D8943FA31D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46A53E-FE46-25BE-94C3-831933A6FA82}" name="Elena Crespi" initials="EC" userId="S::ecrespi@fbk.eu::769b4835-937e-4b9d-a634-88ae10749b44" providerId="AD"/>
  <p188:author id="{1807D362-1A65-9C58-7F60-436503DD0198}" name="Diego Viesi" initials="DV" userId="S::viesi@fbk.eu::93abf94d-8956-4409-80f5-dc02ba54200c" providerId="AD"/>
  <p188:author id="{56FFA7B1-D665-0E8D-6E40-F8044AD0665A}" name="Silvia Ricciuti" initials="" userId="S::sricciuti@fbk.eu::87e8bdb2-cb39-43c2-8c66-85ec1b1a92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03EF"/>
    <a:srgbClr val="7C347E"/>
    <a:srgbClr val="F537DA"/>
    <a:srgbClr val="66FF99"/>
    <a:srgbClr val="F26B6C"/>
    <a:srgbClr val="000000"/>
    <a:srgbClr val="1166B3"/>
    <a:srgbClr val="64D4EA"/>
    <a:srgbClr val="4CCCE6"/>
    <a:srgbClr val="6C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4D9EB-94DF-9132-69C9-BE74D9B3BFCE}" v="1" dt="2025-10-14T12:44:01.636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240"/>
        <p:guide pos="57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‹N›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36AABB-24A6-41DB-8E0F-507E6017375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2AB8C6-2935-465C-8379-141B50E8D66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13F086BE-53FC-4A76-944D-02297BF13B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5CE985FC-8495-4361-BCF3-B207D81EEBF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67F46C27-8359-42FB-B1D2-8658E9811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75EE81-51D5-4700-BBFE-EFCAB6D7988C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EE7020-A4AC-4CE9-A1A2-71EBC45A857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D9DFCF28-84AE-4121-B1BC-85741255C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9" name="Shape 33">
            <a:extLst>
              <a:ext uri="{FF2B5EF4-FFF2-40B4-BE49-F238E27FC236}">
                <a16:creationId xmlns:a16="http://schemas.microsoft.com/office/drawing/2014/main" id="{7D095860-4BD1-46C5-90B2-F2D820A9D40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7B76C82C-838D-4ED1-AA06-9274B5E01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AC0ABD-6EE8-4881-80AB-FFE3374D4071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331378-C734-4EDE-BAAB-C8F34DDF7301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43F266B1-0743-4C82-9D9E-17DD2EB6D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24" name="Shape 33">
            <a:extLst>
              <a:ext uri="{FF2B5EF4-FFF2-40B4-BE49-F238E27FC236}">
                <a16:creationId xmlns:a16="http://schemas.microsoft.com/office/drawing/2014/main" id="{E546AF39-710A-44C6-BFDE-1A436C9CE5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itle 7">
            <a:extLst>
              <a:ext uri="{FF2B5EF4-FFF2-40B4-BE49-F238E27FC236}">
                <a16:creationId xmlns:a16="http://schemas.microsoft.com/office/drawing/2014/main" id="{F71249CE-6FDB-4C75-B63A-C093E43BE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65" y="0"/>
            <a:ext cx="120396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E992D-1718-41BC-B495-AF16DD28F83E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2A5356A-8147-4A65-BE01-651426D5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D2284A-AC40-4720-B0B3-3F54E51F4238}"/>
              </a:ext>
            </a:extLst>
          </p:cNvPr>
          <p:cNvCxnSpPr/>
          <p:nvPr userDrawn="1"/>
        </p:nvCxnSpPr>
        <p:spPr>
          <a:xfrm>
            <a:off x="952500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E2E8CD-314C-480C-9436-508E208D4461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0516CFCE-BC2A-44F2-B109-4ED9259C7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01128030-0ECC-4952-80EB-A710013691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00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D371EC18-E1AE-4322-B3A7-86335F13E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455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C6A56-F16C-4792-9432-93A5609761FD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474C36-6C31-4152-A970-4577EFD74FBA}"/>
              </a:ext>
            </a:extLst>
          </p:cNvPr>
          <p:cNvCxnSpPr/>
          <p:nvPr userDrawn="1"/>
        </p:nvCxnSpPr>
        <p:spPr>
          <a:xfrm>
            <a:off x="7524756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7830916E-E6CC-4B03-847A-3C303B2E6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96206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25" name="Shape 33">
            <a:extLst>
              <a:ext uri="{FF2B5EF4-FFF2-40B4-BE49-F238E27FC236}">
                <a16:creationId xmlns:a16="http://schemas.microsoft.com/office/drawing/2014/main" id="{383B00CD-D70C-4B61-82E0-DBFADEEF1CC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3593260B-D53C-423C-AAFB-39BBDB808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1887200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9138B3-2F8A-47FD-BF62-927CFFECDC5D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EC6A0-46BE-4803-8A0C-A1F8336F1A7B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24A97515-4BB3-4A59-939D-75A0F21FAB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7" name="Shape 33">
            <a:extLst>
              <a:ext uri="{FF2B5EF4-FFF2-40B4-BE49-F238E27FC236}">
                <a16:creationId xmlns:a16="http://schemas.microsoft.com/office/drawing/2014/main" id="{852E83BE-6FBC-4039-8D44-A5F486EDF90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24E0A7C9-9875-4F46-AE71-4E317FC31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2A97C5-64B4-4DC8-8746-2FA4AA3A34E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2B2AC-2E74-416B-894C-2786C2F61326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8C8FF5AA-BEDE-44E0-834A-CFBC24721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6" name="Shape 33">
            <a:extLst>
              <a:ext uri="{FF2B5EF4-FFF2-40B4-BE49-F238E27FC236}">
                <a16:creationId xmlns:a16="http://schemas.microsoft.com/office/drawing/2014/main" id="{44D77BD8-7EC3-4306-B812-522D2BBCD2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66627662-9923-4EA1-A395-43CDCAAB0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A5A6E-29EB-4873-BCB8-6D7F00E745B5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5A3E25-7D7C-432A-AB98-8D04B5433630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A917FBDA-836D-470C-8C59-072E54B93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C99E5077-2516-459A-9F69-EEAC3D75CC9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917012C9-0FBA-405B-B222-17BC3C75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F3A077-3714-418A-958D-82717ED85D91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693502-2988-484F-88A0-BBB10264B712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C2B8F1C-F5AA-4A89-A626-C0BB365E25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04F009A6-50FE-4FA4-8766-36D5C4D4126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33AEB54-5F9D-4DF9-8805-3A1BD1D53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15DE7C7D-7207-401C-BA3C-234293D20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3150EE-ABD5-440B-B37D-86FF3FD3FDA5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54A642-851B-48F1-B33A-FF04B994327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6944203D-9D26-4ADC-8F2C-EF863E33D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BD094798-FFF2-435E-8BD6-56590A81B6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DA40300F-A0FF-498F-A031-4C16FC98A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BB752-C70D-439C-BEA1-F3AE99681284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BD1A17-D5E7-4916-BEC7-04DD0C2399D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95C1E824-1C3F-475D-94DA-FE9E6656EF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793DA832-C727-4D72-AA73-B5B866CAC55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216B5545-DF9E-41ED-A9D1-61280A7CA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5D2EBF-51BD-4447-BFA7-659E4C60A19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20F787-1A0D-462F-8ED9-86A7D7CCED14}"/>
              </a:ext>
            </a:extLst>
          </p:cNvPr>
          <p:cNvCxnSpPr/>
          <p:nvPr userDrawn="1"/>
        </p:nvCxnSpPr>
        <p:spPr>
          <a:xfrm>
            <a:off x="746760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3C45D6AC-B3FD-4332-816D-3350FFB27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3905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4" name="Shape 33">
            <a:extLst>
              <a:ext uri="{FF2B5EF4-FFF2-40B4-BE49-F238E27FC236}">
                <a16:creationId xmlns:a16="http://schemas.microsoft.com/office/drawing/2014/main" id="{5B19ACA5-B127-47EE-8977-C8008C5B0EB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93E13683-2E50-47E5-9C3C-F6B8B2EA8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1A7416-A828-4E01-B5F6-211C907C0142}"/>
              </a:ext>
            </a:extLst>
          </p:cNvPr>
          <p:cNvCxnSpPr/>
          <p:nvPr userDrawn="1"/>
        </p:nvCxnSpPr>
        <p:spPr>
          <a:xfrm>
            <a:off x="98107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290913-A6E5-4793-8607-05FA90EBC0ED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E59B927-F90E-4F17-A802-26C429EBE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2" name="Shape 33">
            <a:extLst>
              <a:ext uri="{FF2B5EF4-FFF2-40B4-BE49-F238E27FC236}">
                <a16:creationId xmlns:a16="http://schemas.microsoft.com/office/drawing/2014/main" id="{A3DFBF23-DBB3-4252-9205-ACC13CEF137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8107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F507C81-DA62-4022-A866-5BC588D2A5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03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EC49CD-E222-4BE6-A2C1-F1F195CFB19A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16786B-2AD0-428A-B13D-0A3F1C84455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99ABDF43-09A6-4D48-B379-8B5F8FCAB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C814A506-5C21-431D-A6AB-FC13BC7B50D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A45B4F00-89FA-4496-AC8F-19614A606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86471A-5BE6-4DDE-81D6-5E18D1C6CA2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75FE43-5B2E-4588-8EA7-E3AF8E98086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D2805AB-B8E0-499A-AB34-FF5991303C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7" name="Shape 33">
            <a:extLst>
              <a:ext uri="{FF2B5EF4-FFF2-40B4-BE49-F238E27FC236}">
                <a16:creationId xmlns:a16="http://schemas.microsoft.com/office/drawing/2014/main" id="{676B54C0-E24B-48D6-881B-AF879B90DC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6D2F72BD-8EC6-4846-B21F-BC6FBD9B8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1AC254-3EFD-4FE2-9285-634001703FE1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561134-944C-4A6A-88E4-BA34A6E170C7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F07113B-ECEE-492A-9E6E-D743AAAC4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FF9D1803-F9DF-4173-9DCE-848F07F5536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1335668-D90F-44EA-9971-D8F26C12E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DFE7D7-A3CE-4CFC-8A9A-B37B5EDA6382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EBD30E-6396-49EA-93A0-D4E04AB14EFC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A00F104B-9D2B-4998-9BFC-6178F1AA2A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A0666461-0841-4A68-B790-22216FFE08E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3F50E517-DBC8-4F12-80E2-0CB716D6A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600AD4-FDCD-4EC7-8210-EA5972E5817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CC4426-6932-4EE2-888F-E8EAE3F25079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FA33C4F1-7765-4D1C-8CDD-549A7AFBD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D98E8A3C-381E-48EA-B9F9-C938AF86787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C7372266-A903-441B-A153-E1AF838CB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8CC2D2-43B5-40B3-9208-098A72226D9F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C19B1E-990A-4F30-819F-579B3DFAEB4D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B85DA2F3-383F-46CA-AAC8-448DDB5B39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3CCE87D5-929C-4288-B5B5-F214B1CC856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122020DF-5ABF-4FD2-9564-E31CDECAB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BAB386-35EE-4D8D-829C-AE96358302DE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DEDFEE-92E0-429A-B2D5-7BB3DF0FCCC8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6886F876-EB4A-44F9-B655-A42AF02C0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2" name="Shape 33">
            <a:extLst>
              <a:ext uri="{FF2B5EF4-FFF2-40B4-BE49-F238E27FC236}">
                <a16:creationId xmlns:a16="http://schemas.microsoft.com/office/drawing/2014/main" id="{D625213D-EE1B-4401-B370-6833CEC2290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8F978F79-9A3F-4423-A84A-191BAD010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D4220E-E7BC-4277-98E3-06EC6B626812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E65D53-245D-4425-8AA3-988118BA12A7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C4A0C024-1552-47BD-B9FC-39C472E8D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AF2D3079-A220-4EC8-9195-4E9FBD5CD84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B28555C3-FD82-4F6E-A4F0-CD92EE1C7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C6EE24-A926-4CB4-8AB8-C2440EDBB43A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30A292-9C3E-4749-AE43-FE0C7CB661EC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0F35B3FB-6492-4361-930D-59B703356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9" name="Shape 33">
            <a:extLst>
              <a:ext uri="{FF2B5EF4-FFF2-40B4-BE49-F238E27FC236}">
                <a16:creationId xmlns:a16="http://schemas.microsoft.com/office/drawing/2014/main" id="{0BDBCF45-C144-41A6-A73B-BFF7FD9AB9B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D0CCA6D9-6437-415F-B641-A5062054E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40C6EF-6F82-42CC-8337-1BC6EF36F3B6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6F5A80-56D2-4CCF-9667-6AC662FA6796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60745249-B1C6-4317-906B-B36911FB0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83135B78-A536-4EB6-8AA5-771AB80E19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AE36AB76-4015-4675-85F4-3993FE0A7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5CCD35-EC15-4B05-B440-60EA618024BF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D9FEE5-F184-4881-B690-95F026DBB482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7E46899B-D626-4893-8291-8133B806F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6" name="Shape 33">
            <a:extLst>
              <a:ext uri="{FF2B5EF4-FFF2-40B4-BE49-F238E27FC236}">
                <a16:creationId xmlns:a16="http://schemas.microsoft.com/office/drawing/2014/main" id="{DE103184-2528-4135-B638-74B2F885B3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81238215-1690-48E8-94C0-B26025403B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9EBD6A-380E-47DE-98E5-90E11441B2F2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862082-14E3-44BE-9FC2-5A2A44620E16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E2AC63C7-25DE-4A3E-AF0B-EED54D436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22724C8E-5E21-49D1-A19E-30C11E6E048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47194254-58FC-4629-98E8-4A4CA158A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FF1C8D-6684-4AF6-B55F-E8EBC81E8B9A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85E410-6988-4372-8A8D-38EDC26877A0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8C03DA23-3041-4206-AEF6-36DA248A1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6" name="Shape 33">
            <a:extLst>
              <a:ext uri="{FF2B5EF4-FFF2-40B4-BE49-F238E27FC236}">
                <a16:creationId xmlns:a16="http://schemas.microsoft.com/office/drawing/2014/main" id="{38A69BE6-29B3-4038-9F60-C881949033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16CCAC9D-FBC4-47BE-89C6-BFBBAF39BB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B1E717-256C-4081-926A-4A9DAC2D1BEF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B0F043-F372-41CD-A85C-8DB8519F93A0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918C4069-BBA5-4491-9037-CE4A211E2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63A8AF79-A00E-425C-9B0F-57BDD29128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7F815D04-6E32-486C-9608-250FDB14A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CA384A-4494-4A49-BAA8-FFB683D84035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60BD74-C83B-4CD7-A041-9FDE6F0DE88F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3CD55ED2-7688-4B98-8167-301B96107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7" name="Shape 33">
            <a:extLst>
              <a:ext uri="{FF2B5EF4-FFF2-40B4-BE49-F238E27FC236}">
                <a16:creationId xmlns:a16="http://schemas.microsoft.com/office/drawing/2014/main" id="{B6648B43-4328-4037-A30A-8BE85B4A2F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D3634A82-99C0-438D-8F95-362A4DF4B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E010D8-475B-4E82-A0EB-424BC9A02E38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33F57D-E142-4515-8956-984B442C1A95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40466FD1-AEF6-4153-B836-4464D646B7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6" name="Shape 33">
            <a:extLst>
              <a:ext uri="{FF2B5EF4-FFF2-40B4-BE49-F238E27FC236}">
                <a16:creationId xmlns:a16="http://schemas.microsoft.com/office/drawing/2014/main" id="{129802AC-8AE2-410E-B1DD-8272D68375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069D9E3B-E2AD-40C8-8710-1D7DF598C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F25353-F8EA-4A64-A96F-1533E5E76EAF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59AFA1-2991-45DD-B686-0E6A497E7898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1C0D5134-28E3-4D0B-A475-1E3BFDF391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5" name="Shape 33">
            <a:extLst>
              <a:ext uri="{FF2B5EF4-FFF2-40B4-BE49-F238E27FC236}">
                <a16:creationId xmlns:a16="http://schemas.microsoft.com/office/drawing/2014/main" id="{39A4E49A-3EE6-4F85-927F-7FA5E901856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043A547F-53E4-47CD-9C97-6FE82CB9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12734E-44C2-48B9-854E-EF20759C7BD4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9B1388-EC6D-4716-AF62-3D434A874851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90D75D7E-8A83-4C33-B1B1-AD797A255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6" name="Shape 33">
            <a:extLst>
              <a:ext uri="{FF2B5EF4-FFF2-40B4-BE49-F238E27FC236}">
                <a16:creationId xmlns:a16="http://schemas.microsoft.com/office/drawing/2014/main" id="{604DC593-1CB4-4DD0-B5DA-4A5BA462029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A829E848-71F5-4EA8-98E7-447E17C92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561157-17F8-4DB6-B5B3-424599D43D74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471A87-387F-422B-A0F0-0A1547666A21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F6DB1CF2-76A5-4FD0-B324-E2A86F8A1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7" name="Shape 33">
            <a:extLst>
              <a:ext uri="{FF2B5EF4-FFF2-40B4-BE49-F238E27FC236}">
                <a16:creationId xmlns:a16="http://schemas.microsoft.com/office/drawing/2014/main" id="{A804E1D0-2928-4453-8323-5D7E7CFC863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15A437F3-873B-4521-87BF-0E18FE2F4C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97B32E-0325-4399-9638-6C34AB882BC4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26E1A5-DE97-4922-80F6-613E7EB2E40A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736C7047-6442-4F46-8109-B212D701D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11F74F2E-2704-473E-8D84-11D461D8CE9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6CEB5855-700A-4BB5-9EF5-3214AEC15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264B3C-8CD7-4C22-803E-16F5062EF0D3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51A1FB-5CE4-484A-B1AF-8705F19A2979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CD7F43BE-20AE-4BD4-8E62-CF656047E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8" name="Shape 33">
            <a:extLst>
              <a:ext uri="{FF2B5EF4-FFF2-40B4-BE49-F238E27FC236}">
                <a16:creationId xmlns:a16="http://schemas.microsoft.com/office/drawing/2014/main" id="{4718E5D1-3B1E-4871-A588-16A93BC7A20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94B79298-B005-4351-BD35-7F571AB4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FCA605-AD85-473E-8516-81703B63B4BD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B01314-E406-4AA7-8639-868DD1B1EA3F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127B4984-4892-4248-A366-BC5222515A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23" name="Shape 33">
            <a:extLst>
              <a:ext uri="{FF2B5EF4-FFF2-40B4-BE49-F238E27FC236}">
                <a16:creationId xmlns:a16="http://schemas.microsoft.com/office/drawing/2014/main" id="{831B6ED1-AED5-4586-9C2E-19C833FE3F0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7">
            <a:extLst>
              <a:ext uri="{FF2B5EF4-FFF2-40B4-BE49-F238E27FC236}">
                <a16:creationId xmlns:a16="http://schemas.microsoft.com/office/drawing/2014/main" id="{260FDF23-64F9-45E8-A22A-8C64DED2D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5B4181-2E39-48EB-8101-FCDE9CFA095F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B80E14-1B21-4B52-89B9-9AA3E3493AE3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8">
            <a:extLst>
              <a:ext uri="{FF2B5EF4-FFF2-40B4-BE49-F238E27FC236}">
                <a16:creationId xmlns:a16="http://schemas.microsoft.com/office/drawing/2014/main" id="{60F6B3FC-0E89-4120-AF2F-213061651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30" name="Shape 33">
            <a:extLst>
              <a:ext uri="{FF2B5EF4-FFF2-40B4-BE49-F238E27FC236}">
                <a16:creationId xmlns:a16="http://schemas.microsoft.com/office/drawing/2014/main" id="{A6852D4D-006A-4ED0-8886-4360906A202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itle 7">
            <a:extLst>
              <a:ext uri="{FF2B5EF4-FFF2-40B4-BE49-F238E27FC236}">
                <a16:creationId xmlns:a16="http://schemas.microsoft.com/office/drawing/2014/main" id="{F3C65B03-96D0-4662-8D1F-1A03DC43E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3D8FDC-964A-4F7C-9779-92D054A67EDD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6A2E86-65AF-4D34-8420-34D11F86B239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70C5430-FB10-4110-BF34-C7491513E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9" name="Shape 33">
            <a:extLst>
              <a:ext uri="{FF2B5EF4-FFF2-40B4-BE49-F238E27FC236}">
                <a16:creationId xmlns:a16="http://schemas.microsoft.com/office/drawing/2014/main" id="{093784CC-BF36-4CBA-93C5-C95DCB8523B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115EED07-FABA-449A-A4C5-87C676BBC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6F0764-1E14-4FDF-A1D7-914B37D77CC9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2D2308-92B6-4630-9C2E-CD2C0BFB12FD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4F5F4855-E26F-4808-AC96-A23079630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9" name="Shape 33">
            <a:extLst>
              <a:ext uri="{FF2B5EF4-FFF2-40B4-BE49-F238E27FC236}">
                <a16:creationId xmlns:a16="http://schemas.microsoft.com/office/drawing/2014/main" id="{78D2FB29-D4E6-4DB4-84C5-5CF681FC605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5F6D468E-3023-4E3D-ACC7-8A7C32D68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8BC5EC-0672-420B-A877-D9340CADBD1B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406731-3895-4FBB-89C7-B83ECEBE552B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38905280-A8D2-480A-8946-139F5B5CC8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4" name="Shape 33">
            <a:extLst>
              <a:ext uri="{FF2B5EF4-FFF2-40B4-BE49-F238E27FC236}">
                <a16:creationId xmlns:a16="http://schemas.microsoft.com/office/drawing/2014/main" id="{398B8F39-587D-4549-A2AF-E6973633E8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03083C40-45DB-405A-9ADE-5B62ECA30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A5B5F7-5542-4239-9CFC-F7FA8CAEAD63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AFD5C-A5C1-4C1B-B5C1-4EC46C3D666F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8">
            <a:extLst>
              <a:ext uri="{FF2B5EF4-FFF2-40B4-BE49-F238E27FC236}">
                <a16:creationId xmlns:a16="http://schemas.microsoft.com/office/drawing/2014/main" id="{33679D88-0A12-4473-AA8D-E0A542B2F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22" name="Shape 33">
            <a:extLst>
              <a:ext uri="{FF2B5EF4-FFF2-40B4-BE49-F238E27FC236}">
                <a16:creationId xmlns:a16="http://schemas.microsoft.com/office/drawing/2014/main" id="{1312A487-F2DA-428F-BA27-C76A3593564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F1B39361-8E32-4D49-BFFE-544AB2682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3BE331-0D8D-4C2A-B64F-CC401D944DD7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F8FF4-2B20-4D7D-BC85-98E3E2291B5C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DBDF5C8A-49D7-4867-8DD3-245A765AA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page</a:t>
            </a:r>
          </a:p>
          <a:p>
            <a:r>
              <a:rPr lang="en-US"/>
              <a:t>0</a:t>
            </a:r>
            <a:fld id="{37D409AB-2201-4E18-8A34-C31753AD9B06}" type="slidenum">
              <a:rPr smtClean="0"/>
              <a:pPr/>
              <a:t>‹N›</a:t>
            </a:fld>
            <a:endParaRPr/>
          </a:p>
        </p:txBody>
      </p:sp>
      <p:pic>
        <p:nvPicPr>
          <p:cNvPr id="16" name="Shape 33">
            <a:extLst>
              <a:ext uri="{FF2B5EF4-FFF2-40B4-BE49-F238E27FC236}">
                <a16:creationId xmlns:a16="http://schemas.microsoft.com/office/drawing/2014/main" id="{A1FB13F8-A320-47F1-A9C3-ACA364FCC4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864D3C87-8759-4D8B-8CFC-FB53BFBAF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52525" y="2846933"/>
            <a:ext cx="5486400" cy="54864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F2BF2C-4B47-469A-8C32-3A0C232BFD90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9380C7-9AEE-4A9C-8A90-0C6757EFE6DE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F2FD17E5-9C2E-45F0-8E22-BB5F7A6E4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7" name="Shape 33">
            <a:extLst>
              <a:ext uri="{FF2B5EF4-FFF2-40B4-BE49-F238E27FC236}">
                <a16:creationId xmlns:a16="http://schemas.microsoft.com/office/drawing/2014/main" id="{02152789-D901-4022-8056-83C051D295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71B4DA56-9F98-4944-919D-57D7CAE21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828800" y="2462466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27EC5A-E4FA-4EF3-A418-8A6DD95AE94E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2B86B5-4CB7-49F4-8562-CDB3B649D6B7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5C75361B-A790-43DA-9F58-4BB3A3F09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23" name="Shape 33">
            <a:extLst>
              <a:ext uri="{FF2B5EF4-FFF2-40B4-BE49-F238E27FC236}">
                <a16:creationId xmlns:a16="http://schemas.microsoft.com/office/drawing/2014/main" id="{03204A30-A185-4E35-BDC2-C0729F9DDF9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7">
            <a:extLst>
              <a:ext uri="{FF2B5EF4-FFF2-40B4-BE49-F238E27FC236}">
                <a16:creationId xmlns:a16="http://schemas.microsoft.com/office/drawing/2014/main" id="{C85FA8D2-D013-4DB2-AC5C-8C0EF3C1C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F8A0A3-83C0-4FD0-B085-7EAF073ACFAF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33C0E2-D9DE-4A40-947E-B2ECCE41D28B}"/>
              </a:ext>
            </a:extLst>
          </p:cNvPr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BD225C2-D622-499D-91C8-CE5FD1AB1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14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‹N›</a:t>
            </a:fld>
            <a:endParaRPr/>
          </a:p>
        </p:txBody>
      </p:sp>
      <p:pic>
        <p:nvPicPr>
          <p:cNvPr id="17" name="Shape 33">
            <a:extLst>
              <a:ext uri="{FF2B5EF4-FFF2-40B4-BE49-F238E27FC236}">
                <a16:creationId xmlns:a16="http://schemas.microsoft.com/office/drawing/2014/main" id="{4636159B-F361-4FB1-A227-B6E61F7DDF5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321032"/>
            <a:ext cx="895350" cy="47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81051231-3116-434A-B071-D5F950947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54483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600" b="1">
                <a:solidFill>
                  <a:srgbClr val="1166B3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.png"/><Relationship Id="rId7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github.com/3DOM-FBK/InCUB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microsoft.com/office/2007/relationships/hdphoto" Target="../media/hdphoto4.wdp"/><Relationship Id="rId3" Type="http://schemas.openxmlformats.org/officeDocument/2006/relationships/image" Target="../media/image5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image" Target="../media/image6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32" Type="http://schemas.openxmlformats.org/officeDocument/2006/relationships/image" Target="../media/image104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microsoft.com/office/2007/relationships/hdphoto" Target="../media/hdphoto5.wdp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3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Relationship Id="rId30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5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12" Type="http://schemas.openxmlformats.org/officeDocument/2006/relationships/image" Target="../media/image1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3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50612-11BB-426A-B54D-14F0D0089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48986"/>
            <a:ext cx="18288000" cy="102870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2F41D2B-0ABE-40B4-BDCD-433E899AA9E8}"/>
              </a:ext>
            </a:extLst>
          </p:cNvPr>
          <p:cNvSpPr txBox="1"/>
          <p:nvPr/>
        </p:nvSpPr>
        <p:spPr>
          <a:xfrm>
            <a:off x="3390900" y="4493237"/>
            <a:ext cx="1150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4"/>
                </a:solidFill>
              </a:rPr>
              <a:t>BIM for Digital Twin: the case study of Trento</a:t>
            </a:r>
          </a:p>
          <a:p>
            <a:br>
              <a:rPr lang="en-US" sz="4000"/>
            </a:br>
            <a:r>
              <a:rPr lang="en-US" sz="4000" b="1">
                <a:solidFill>
                  <a:schemeClr val="accent4"/>
                </a:solidFill>
              </a:rPr>
              <a:t> </a:t>
            </a:r>
            <a:endParaRPr lang="it-IT" sz="4000">
              <a:solidFill>
                <a:schemeClr val="accent4"/>
              </a:solidFill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E54429BB-A56D-4B56-A253-7D72D5A43B07}"/>
              </a:ext>
            </a:extLst>
          </p:cNvPr>
          <p:cNvSpPr txBox="1"/>
          <p:nvPr/>
        </p:nvSpPr>
        <p:spPr>
          <a:xfrm>
            <a:off x="4617755" y="6432229"/>
            <a:ext cx="10622245" cy="33701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chemeClr val="tx2"/>
                </a:solidFill>
              </a:rPr>
              <a:t>Silvia Ricciuti</a:t>
            </a:r>
            <a:r>
              <a:rPr lang="en-US" sz="3000" b="1">
                <a:solidFill>
                  <a:schemeClr val="tx2"/>
                </a:solidFill>
                <a:latin typeface="Times New Roman"/>
                <a:cs typeface="Times New Roman"/>
              </a:rPr>
              <a:t>¹</a:t>
            </a:r>
            <a:r>
              <a:rPr lang="en-US" sz="3000" b="1">
                <a:solidFill>
                  <a:schemeClr val="tx2"/>
                </a:solidFill>
              </a:rPr>
              <a:t>, </a:t>
            </a:r>
            <a:r>
              <a:rPr lang="en-US" sz="3000">
                <a:solidFill>
                  <a:schemeClr val="tx2"/>
                </a:solidFill>
              </a:rPr>
              <a:t>Oscar Roman</a:t>
            </a:r>
            <a:r>
              <a:rPr lang="en-US" sz="3000" b="1">
                <a:solidFill>
                  <a:schemeClr val="tx2"/>
                </a:solidFill>
                <a:latin typeface="Times New Roman"/>
                <a:cs typeface="Times New Roman"/>
              </a:rPr>
              <a:t>²</a:t>
            </a:r>
            <a:r>
              <a:rPr lang="en-US" sz="3000">
                <a:solidFill>
                  <a:schemeClr val="tx2"/>
                </a:solidFill>
              </a:rPr>
              <a:t>, Elisa Farella</a:t>
            </a:r>
            <a:r>
              <a:rPr lang="en-US" sz="3000" b="1">
                <a:solidFill>
                  <a:schemeClr val="tx2"/>
                </a:solidFill>
                <a:latin typeface="Times New Roman"/>
                <a:cs typeface="Times New Roman"/>
              </a:rPr>
              <a:t>²</a:t>
            </a:r>
            <a:r>
              <a:rPr lang="en-US" sz="3000">
                <a:solidFill>
                  <a:schemeClr val="tx2"/>
                </a:solidFill>
              </a:rPr>
              <a:t>, Andrea Gobbi³, Diego Viesi</a:t>
            </a:r>
            <a:r>
              <a:rPr lang="en-US" sz="3000" b="1">
                <a:solidFill>
                  <a:schemeClr val="tx2"/>
                </a:solidFill>
                <a:latin typeface="Times New Roman"/>
                <a:cs typeface="Times New Roman"/>
              </a:rPr>
              <a:t>¹</a:t>
            </a:r>
            <a:r>
              <a:rPr lang="en-US" sz="3000">
                <a:solidFill>
                  <a:schemeClr val="tx2"/>
                </a:solidFill>
              </a:rPr>
              <a:t>, Fabio Remondino</a:t>
            </a:r>
            <a:r>
              <a:rPr lang="en-US" sz="3000" b="1">
                <a:solidFill>
                  <a:schemeClr val="tx2"/>
                </a:solidFill>
                <a:latin typeface="Times New Roman"/>
                <a:cs typeface="Times New Roman"/>
              </a:rPr>
              <a:t>²</a:t>
            </a:r>
            <a:r>
              <a:rPr lang="en-US" sz="3000">
                <a:solidFill>
                  <a:schemeClr val="tx2"/>
                </a:solidFill>
              </a:rPr>
              <a:t>  </a:t>
            </a:r>
          </a:p>
          <a:p>
            <a:pPr algn="ctr"/>
            <a:endParaRPr lang="en-US" sz="3000" b="1">
              <a:solidFill>
                <a:schemeClr val="tx2"/>
              </a:solidFill>
            </a:endParaRPr>
          </a:p>
          <a:p>
            <a:pPr algn="ctr"/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¹ FBK - </a:t>
            </a:r>
            <a:r>
              <a:rPr lang="it-IT" sz="2400">
                <a:solidFill>
                  <a:schemeClr val="tx2"/>
                </a:solidFill>
              </a:rPr>
              <a:t>Center for Sustainable Energy (SE)</a:t>
            </a:r>
          </a:p>
          <a:p>
            <a:pPr algn="ctr"/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²FBK - </a:t>
            </a:r>
            <a:r>
              <a:rPr lang="it-IT" sz="2400">
                <a:solidFill>
                  <a:schemeClr val="tx2"/>
                </a:solidFill>
              </a:rPr>
              <a:t>Center of 3D Optical </a:t>
            </a:r>
            <a:r>
              <a:rPr lang="it-IT" sz="2400" err="1">
                <a:solidFill>
                  <a:schemeClr val="tx2"/>
                </a:solidFill>
              </a:rPr>
              <a:t>Metrology</a:t>
            </a:r>
            <a:endParaRPr lang="en-US" sz="2400">
              <a:solidFill>
                <a:schemeClr val="tx2"/>
              </a:solidFill>
            </a:endParaRPr>
          </a:p>
          <a:p>
            <a:pPr algn="ctr"/>
            <a:r>
              <a:rPr lang="en-US" sz="2400">
                <a:solidFill>
                  <a:schemeClr val="tx2"/>
                </a:solidFill>
              </a:rPr>
              <a:t>Fondazione Bruno Kessler (3DOM)</a:t>
            </a:r>
          </a:p>
          <a:p>
            <a:pPr algn="ctr"/>
            <a:r>
              <a:rPr lang="en-US" sz="2400">
                <a:solidFill>
                  <a:schemeClr val="tx2"/>
                </a:solidFill>
              </a:rPr>
              <a:t>³FBK – Center of d</a:t>
            </a:r>
            <a:r>
              <a:rPr lang="en-GB" sz="2400" err="1">
                <a:solidFill>
                  <a:schemeClr val="tx2"/>
                </a:solidFill>
              </a:rPr>
              <a:t>ata</a:t>
            </a:r>
            <a:r>
              <a:rPr lang="en-GB" sz="2400">
                <a:solidFill>
                  <a:schemeClr val="tx2"/>
                </a:solidFill>
              </a:rPr>
              <a:t> Science for Industry and Physics (DSIP)</a:t>
            </a:r>
          </a:p>
          <a:p>
            <a:pPr algn="ctr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98C234E-B96E-4461-809D-C8715C7DA89D}"/>
              </a:ext>
            </a:extLst>
          </p:cNvPr>
          <p:cNvSpPr/>
          <p:nvPr/>
        </p:nvSpPr>
        <p:spPr>
          <a:xfrm>
            <a:off x="9982200" y="9006313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>
                <a:solidFill>
                  <a:srgbClr val="0070C0"/>
                </a:solidFill>
              </a:rPr>
              <a:t>sricciuti@fbk.eu </a:t>
            </a:r>
            <a:br>
              <a:rPr lang="en-US" sz="2000" i="1">
                <a:solidFill>
                  <a:srgbClr val="0070C0"/>
                </a:solidFill>
              </a:rPr>
            </a:br>
            <a:r>
              <a:rPr lang="it-IT" sz="2000" i="1">
                <a:solidFill>
                  <a:srgbClr val="0070C0"/>
                </a:solidFill>
              </a:rPr>
              <a:t>www.fbk.eu</a:t>
            </a:r>
            <a:endParaRPr lang="en-US" sz="2000" i="1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F3C5E-7EEB-4F63-9004-C814C96CE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4" y="318421"/>
            <a:ext cx="3980722" cy="1560576"/>
          </a:xfrm>
          <a:prstGeom prst="rect">
            <a:avLst/>
          </a:prstGeom>
        </p:spPr>
      </p:pic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7E87908D-8816-4CBC-AE64-57BF3BA75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8421"/>
            <a:ext cx="6858000" cy="1047709"/>
          </a:xfrm>
          <a:prstGeom prst="rect">
            <a:avLst/>
          </a:prstGeom>
        </p:spPr>
      </p:pic>
      <p:pic>
        <p:nvPicPr>
          <p:cNvPr id="9" name="Immagine 8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C8D02540-12D1-5DCA-AFC3-0AD9A7C31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79E0E-D268-550E-0E73-E12CDD6F2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616A2-037E-F266-7C32-FBC996CEC3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10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658442-C853-0A39-07CE-40D7BE45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err="1">
                <a:solidFill>
                  <a:schemeClr val="accent1"/>
                </a:solidFill>
              </a:rPr>
              <a:t>InCUBE</a:t>
            </a:r>
            <a:r>
              <a:rPr lang="en-US">
                <a:solidFill>
                  <a:schemeClr val="accent1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Trento demo site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DF8A8C4-DF3B-7726-CE16-A27E28D3C3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7" name="Immagine 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E31A14DC-B75B-4594-7AED-8550C2D0C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4" name="CuadroTexto 11">
            <a:extLst>
              <a:ext uri="{FF2B5EF4-FFF2-40B4-BE49-F238E27FC236}">
                <a16:creationId xmlns:a16="http://schemas.microsoft.com/office/drawing/2014/main" id="{CEC0A15E-6CE6-0D66-BA57-DA86E00274AC}"/>
              </a:ext>
            </a:extLst>
          </p:cNvPr>
          <p:cNvSpPr txBox="1"/>
          <p:nvPr/>
        </p:nvSpPr>
        <p:spPr>
          <a:xfrm>
            <a:off x="880533" y="2064098"/>
            <a:ext cx="1725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/>
              <a:t>(2) 3D </a:t>
            </a:r>
            <a:r>
              <a:rPr lang="es-ES" sz="3600" b="1" err="1"/>
              <a:t>surveying</a:t>
            </a:r>
            <a:r>
              <a:rPr lang="es-ES" sz="3600" b="1"/>
              <a:t>/TLS (Leica RTC360) / </a:t>
            </a:r>
            <a:r>
              <a:rPr lang="es-ES" sz="3600" b="1" err="1"/>
              <a:t>façades</a:t>
            </a:r>
            <a:r>
              <a:rPr lang="es-ES" sz="3600" b="1"/>
              <a:t> and </a:t>
            </a:r>
            <a:r>
              <a:rPr lang="es-ES" sz="3600" b="1" err="1"/>
              <a:t>indoor</a:t>
            </a:r>
            <a:r>
              <a:rPr lang="es-ES" sz="3600" b="1"/>
              <a:t> (</a:t>
            </a:r>
            <a:r>
              <a:rPr lang="es-ES" sz="3600" b="1" err="1"/>
              <a:t>about</a:t>
            </a:r>
            <a:r>
              <a:rPr lang="es-ES" sz="3600" b="1"/>
              <a:t> 360 </a:t>
            </a:r>
            <a:r>
              <a:rPr lang="es-ES" sz="3600" b="1" err="1"/>
              <a:t>scans</a:t>
            </a:r>
            <a:r>
              <a:rPr lang="es-ES" sz="3600" b="1"/>
              <a:t>) B6 block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872FC2F-8763-7213-A295-4E65B6E1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588" y="3147854"/>
            <a:ext cx="6325386" cy="58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CBBEA-BA3D-E876-94C8-B610E96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40894"/>
            <a:ext cx="4616975" cy="16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o hay descripción alternativa para esta imagen">
            <a:extLst>
              <a:ext uri="{FF2B5EF4-FFF2-40B4-BE49-F238E27FC236}">
                <a16:creationId xmlns:a16="http://schemas.microsoft.com/office/drawing/2014/main" id="{F6E61661-4B18-ECE3-667B-3E1C1D6F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73" y="3529829"/>
            <a:ext cx="7884441" cy="40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8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C8C5F-DE95-C16A-2662-4911695C5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4BD09-E479-9038-1D70-D69753020B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11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256F0B-DEFD-137F-4084-4CFE8FBCA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 err="1">
                <a:solidFill>
                  <a:schemeClr val="accent1"/>
                </a:solidFill>
              </a:rPr>
              <a:t>InCUBE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3D reality-based surveying and 3D modelling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BA11B4C2-C33F-AF52-D8E2-BB567B6E80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91BCC93-0DEE-E1CC-9099-7AF12C7F89DC}"/>
              </a:ext>
            </a:extLst>
          </p:cNvPr>
          <p:cNvSpPr txBox="1">
            <a:spLocks/>
          </p:cNvSpPr>
          <p:nvPr/>
        </p:nvSpPr>
        <p:spPr bwMode="auto">
          <a:xfrm>
            <a:off x="865910" y="2042436"/>
            <a:ext cx="9344889" cy="203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400" err="1">
                <a:latin typeface="+mn-lt"/>
              </a:rPr>
              <a:t>Current</a:t>
            </a:r>
            <a:r>
              <a:rPr lang="it-IT" sz="2400">
                <a:latin typeface="+mn-lt"/>
              </a:rPr>
              <a:t> </a:t>
            </a:r>
            <a:r>
              <a:rPr lang="it-IT" sz="2400" err="1">
                <a:latin typeface="+mn-lt"/>
              </a:rPr>
              <a:t>regulations</a:t>
            </a:r>
            <a:r>
              <a:rPr lang="it-IT" sz="2400">
                <a:latin typeface="+mn-lt"/>
              </a:rPr>
              <a:t> impose some </a:t>
            </a:r>
            <a:r>
              <a:rPr lang="it-IT" sz="2400" err="1">
                <a:latin typeface="+mn-lt"/>
              </a:rPr>
              <a:t>flight</a:t>
            </a:r>
            <a:r>
              <a:rPr lang="it-IT" sz="2400">
                <a:latin typeface="+mn-lt"/>
              </a:rPr>
              <a:t> </a:t>
            </a:r>
            <a:r>
              <a:rPr lang="it-IT" sz="2400" err="1">
                <a:latin typeface="+mn-lt"/>
              </a:rPr>
              <a:t>restrictions</a:t>
            </a:r>
            <a:r>
              <a:rPr lang="it-IT" sz="2400">
                <a:latin typeface="+mn-lt"/>
              </a:rPr>
              <a:t> in urban </a:t>
            </a:r>
            <a:r>
              <a:rPr lang="it-IT" sz="2400" err="1">
                <a:latin typeface="+mn-lt"/>
              </a:rPr>
              <a:t>areas</a:t>
            </a:r>
            <a:r>
              <a:rPr lang="it-IT" sz="2400">
                <a:latin typeface="+mn-lt"/>
              </a:rPr>
              <a:t> for </a:t>
            </a:r>
            <a:r>
              <a:rPr lang="it-IT" sz="2400" err="1">
                <a:latin typeface="+mn-lt"/>
              </a:rPr>
              <a:t>safety</a:t>
            </a:r>
            <a:r>
              <a:rPr lang="it-IT" sz="2400">
                <a:latin typeface="+mn-lt"/>
              </a:rPr>
              <a:t> </a:t>
            </a:r>
            <a:r>
              <a:rPr lang="it-IT" sz="2400" err="1">
                <a:latin typeface="+mn-lt"/>
              </a:rPr>
              <a:t>reasons</a:t>
            </a:r>
            <a:r>
              <a:rPr lang="it-IT" sz="2400">
                <a:latin typeface="+mn-lt"/>
              </a:rPr>
              <a:t>. To generate the BIM models </a:t>
            </a:r>
            <a:r>
              <a:rPr lang="it-IT" sz="2400" err="1">
                <a:latin typeface="+mn-lt"/>
              </a:rPr>
              <a:t>instead</a:t>
            </a:r>
            <a:r>
              <a:rPr lang="it-IT" sz="2400">
                <a:latin typeface="+mn-lt"/>
              </a:rPr>
              <a:t> of UAV/</a:t>
            </a:r>
            <a:r>
              <a:rPr lang="it-IT" sz="2400" err="1">
                <a:latin typeface="+mn-lt"/>
              </a:rPr>
              <a:t>drones</a:t>
            </a:r>
            <a:r>
              <a:rPr lang="it-IT" sz="2400">
                <a:latin typeface="+mn-lt"/>
              </a:rPr>
              <a:t> </a:t>
            </a:r>
            <a:r>
              <a:rPr lang="it-IT" sz="2400" err="1">
                <a:latin typeface="+mn-lt"/>
              </a:rPr>
              <a:t>there</a:t>
            </a:r>
            <a:r>
              <a:rPr lang="it-IT" sz="2400">
                <a:latin typeface="+mn-lt"/>
              </a:rPr>
              <a:t> </a:t>
            </a:r>
            <a:r>
              <a:rPr lang="it-IT" sz="2400" err="1">
                <a:latin typeface="+mn-lt"/>
              </a:rPr>
              <a:t>was</a:t>
            </a:r>
            <a:r>
              <a:rPr lang="it-IT" sz="2400">
                <a:latin typeface="+mn-lt"/>
              </a:rPr>
              <a:t> the </a:t>
            </a:r>
            <a:r>
              <a:rPr lang="it-IT" sz="2400" err="1">
                <a:latin typeface="+mn-lt"/>
              </a:rPr>
              <a:t>need</a:t>
            </a:r>
            <a:r>
              <a:rPr lang="it-IT" sz="2400">
                <a:latin typeface="+mn-lt"/>
              </a:rPr>
              <a:t> to use </a:t>
            </a:r>
            <a:r>
              <a:rPr lang="it-IT" sz="2400" err="1">
                <a:latin typeface="+mn-lt"/>
              </a:rPr>
              <a:t>terrestrial</a:t>
            </a:r>
            <a:r>
              <a:rPr lang="it-IT" sz="2400">
                <a:latin typeface="+mn-lt"/>
              </a:rPr>
              <a:t> laser scanning (TLS) techniques. </a:t>
            </a:r>
            <a:endParaRPr lang="en-US" sz="2400">
              <a:latin typeface="+mn-lt"/>
            </a:endParaRPr>
          </a:p>
        </p:txBody>
      </p:sp>
      <p:pic>
        <p:nvPicPr>
          <p:cNvPr id="4" name="Immagine 3" descr="Immagine che contiene aria aperta, automobile, edificio, vestiti&#10;&#10;Il contenuto generato dall'IA potrebbe non essere corretto.">
            <a:extLst>
              <a:ext uri="{FF2B5EF4-FFF2-40B4-BE49-F238E27FC236}">
                <a16:creationId xmlns:a16="http://schemas.microsoft.com/office/drawing/2014/main" id="{39DC53B1-A6D1-7E84-F656-E45F4762F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832213"/>
            <a:ext cx="6705600" cy="5048923"/>
          </a:xfrm>
          <a:prstGeom prst="rect">
            <a:avLst/>
          </a:prstGeom>
        </p:spPr>
      </p:pic>
      <p:pic>
        <p:nvPicPr>
          <p:cNvPr id="7" name="Immagine 6" descr="Immagine che contiene persona, vestiti, interno, tenere&#10;&#10;Il contenuto generato dall'IA potrebbe non essere corretto.">
            <a:extLst>
              <a:ext uri="{FF2B5EF4-FFF2-40B4-BE49-F238E27FC236}">
                <a16:creationId xmlns:a16="http://schemas.microsoft.com/office/drawing/2014/main" id="{5007DDC2-9CFE-CB29-8993-6AA7585D5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5959" y="2157254"/>
            <a:ext cx="2631282" cy="1981201"/>
          </a:xfrm>
          <a:prstGeom prst="rect">
            <a:avLst/>
          </a:prstGeom>
        </p:spPr>
      </p:pic>
      <p:pic>
        <p:nvPicPr>
          <p:cNvPr id="11" name="Immagine 10" descr="Immagine che contiene interno, rosso, arte&#10;&#10;Il contenuto generato dall'IA potrebbe non essere corretto.">
            <a:extLst>
              <a:ext uri="{FF2B5EF4-FFF2-40B4-BE49-F238E27FC236}">
                <a16:creationId xmlns:a16="http://schemas.microsoft.com/office/drawing/2014/main" id="{90B64AA1-DB2B-6668-7639-61D909EDD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7070" y="5398059"/>
            <a:ext cx="3879056" cy="2920701"/>
          </a:xfrm>
          <a:prstGeom prst="rect">
            <a:avLst/>
          </a:prstGeom>
        </p:spPr>
      </p:pic>
      <p:pic>
        <p:nvPicPr>
          <p:cNvPr id="13" name="Immagine 12" descr="Immagine che contiene Videocamere/fotocamere e obiettivi, Strumento ottico, interno, videocamera/fotocamera&#10;&#10;Il contenuto generato dall'IA potrebbe non essere corretto.">
            <a:extLst>
              <a:ext uri="{FF2B5EF4-FFF2-40B4-BE49-F238E27FC236}">
                <a16:creationId xmlns:a16="http://schemas.microsoft.com/office/drawing/2014/main" id="{B83AFCBE-D2BD-3DA3-E0FF-9BDC6373F4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10940" y="6402996"/>
            <a:ext cx="2732484" cy="2057400"/>
          </a:xfrm>
          <a:prstGeom prst="rect">
            <a:avLst/>
          </a:prstGeom>
        </p:spPr>
      </p:pic>
      <p:pic>
        <p:nvPicPr>
          <p:cNvPr id="14" name="Immagine 13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06EBDA08-8050-B6A1-8530-59A0DC0A0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2" name="Picture 2" descr="A building with a roof&#10;&#10;Description automatically generated">
            <a:extLst>
              <a:ext uri="{FF2B5EF4-FFF2-40B4-BE49-F238E27FC236}">
                <a16:creationId xmlns:a16="http://schemas.microsoft.com/office/drawing/2014/main" id="{CD9B4656-DF7F-4C4A-D49F-B6E86C38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9361"/>
            <a:ext cx="8989025" cy="43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8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E366-26AF-664F-EDF5-A6F6BD91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6B115D-82A8-39E3-8F70-EE863D16F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12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00925C-EB2D-39F3-7D51-82D36DE1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err="1">
                <a:solidFill>
                  <a:schemeClr val="accent1"/>
                </a:solidFill>
              </a:rPr>
              <a:t>InCUBE</a:t>
            </a:r>
            <a:r>
              <a:rPr lang="en-US">
                <a:solidFill>
                  <a:schemeClr val="accent1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Trento demo site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4DBFF051-8DC7-D9D7-8AD4-612674812D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7" name="Immagine 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0EA27434-BE88-A343-2A53-10366FB74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2" name="CuadroTexto 11">
            <a:extLst>
              <a:ext uri="{FF2B5EF4-FFF2-40B4-BE49-F238E27FC236}">
                <a16:creationId xmlns:a16="http://schemas.microsoft.com/office/drawing/2014/main" id="{E4C38695-B25A-23FD-2002-DB50E1A51166}"/>
              </a:ext>
            </a:extLst>
          </p:cNvPr>
          <p:cNvSpPr txBox="1"/>
          <p:nvPr/>
        </p:nvSpPr>
        <p:spPr>
          <a:xfrm>
            <a:off x="664589" y="2092753"/>
            <a:ext cx="1725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/>
              <a:t>(3) </a:t>
            </a:r>
            <a:r>
              <a:rPr lang="es-ES" sz="3600" b="1" err="1"/>
              <a:t>Cleaning</a:t>
            </a:r>
            <a:r>
              <a:rPr lang="es-ES" sz="3600" b="1"/>
              <a:t> and </a:t>
            </a:r>
            <a:r>
              <a:rPr lang="es-ES" sz="3600" b="1" err="1"/>
              <a:t>resample</a:t>
            </a:r>
            <a:r>
              <a:rPr lang="es-ES" sz="3600" b="1"/>
              <a:t> </a:t>
            </a:r>
            <a:r>
              <a:rPr lang="es-ES" sz="3600" b="1" err="1"/>
              <a:t>of</a:t>
            </a:r>
            <a:r>
              <a:rPr lang="es-ES" sz="3600" b="1"/>
              <a:t> </a:t>
            </a:r>
            <a:r>
              <a:rPr lang="es-ES" sz="3600" b="1" err="1"/>
              <a:t>point</a:t>
            </a:r>
            <a:r>
              <a:rPr lang="es-ES" sz="3600" b="1"/>
              <a:t> </a:t>
            </a:r>
            <a:r>
              <a:rPr lang="es-ES" sz="3600" b="1" err="1"/>
              <a:t>clouds</a:t>
            </a:r>
            <a:endParaRPr lang="es-ES" sz="3600" b="1"/>
          </a:p>
        </p:txBody>
      </p:sp>
      <p:pic>
        <p:nvPicPr>
          <p:cNvPr id="9" name="Picture 12" descr="A picture containing dark, image&#10;&#10;Description automatically generated">
            <a:extLst>
              <a:ext uri="{FF2B5EF4-FFF2-40B4-BE49-F238E27FC236}">
                <a16:creationId xmlns:a16="http://schemas.microsoft.com/office/drawing/2014/main" id="{265E0202-0D98-595E-A260-AC9DFA2E5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787" y="3110876"/>
            <a:ext cx="10542053" cy="5910576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C2F5356-2610-07B6-281E-CC1F4D12D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562" y="3930980"/>
            <a:ext cx="9252147" cy="44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B921-B35C-D6D9-8813-9BEAA656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9149E-D37F-320C-8F98-D715053A9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13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F8DA08-494F-6C81-3D83-A58047EC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err="1">
                <a:solidFill>
                  <a:schemeClr val="accent1"/>
                </a:solidFill>
              </a:rPr>
              <a:t>InCUBE</a:t>
            </a:r>
            <a:r>
              <a:rPr lang="en-US">
                <a:solidFill>
                  <a:schemeClr val="accent1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Trento demo site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CF73EC7-EA59-CB1A-CA6B-4EFF40F626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7" name="Immagine 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45EE6C69-EC4F-02A1-901F-5B7B0748A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4" name="CuadroTexto 11">
            <a:extLst>
              <a:ext uri="{FF2B5EF4-FFF2-40B4-BE49-F238E27FC236}">
                <a16:creationId xmlns:a16="http://schemas.microsoft.com/office/drawing/2014/main" id="{AAA59740-D71A-0AD6-4D98-48FEA1A9386C}"/>
              </a:ext>
            </a:extLst>
          </p:cNvPr>
          <p:cNvSpPr txBox="1"/>
          <p:nvPr/>
        </p:nvSpPr>
        <p:spPr>
          <a:xfrm>
            <a:off x="664589" y="2092753"/>
            <a:ext cx="1725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/>
              <a:t>(4) Data </a:t>
            </a:r>
            <a:r>
              <a:rPr lang="es-ES" sz="3600" b="1" err="1"/>
              <a:t>fusion</a:t>
            </a:r>
            <a:r>
              <a:rPr lang="es-ES" sz="3600" b="1"/>
              <a:t>/ </a:t>
            </a:r>
            <a:r>
              <a:rPr lang="es-ES" sz="3600" b="1" err="1"/>
              <a:t>multi-resolution</a:t>
            </a:r>
            <a:r>
              <a:rPr lang="es-ES" sz="3600" b="1"/>
              <a:t> and complete 3D final </a:t>
            </a:r>
            <a:r>
              <a:rPr lang="es-ES" sz="3600" b="1" err="1"/>
              <a:t>point</a:t>
            </a:r>
            <a:r>
              <a:rPr lang="es-ES" sz="3600" b="1"/>
              <a:t> </a:t>
            </a:r>
            <a:r>
              <a:rPr lang="es-ES" sz="3600" b="1" err="1"/>
              <a:t>cloud</a:t>
            </a:r>
            <a:endParaRPr lang="es-ES" sz="3600" b="1"/>
          </a:p>
        </p:txBody>
      </p:sp>
      <p:pic>
        <p:nvPicPr>
          <p:cNvPr id="5" name="Picture 9" descr="Engineering drawing&#10;&#10;Description automatically generated">
            <a:extLst>
              <a:ext uri="{FF2B5EF4-FFF2-40B4-BE49-F238E27FC236}">
                <a16:creationId xmlns:a16="http://schemas.microsoft.com/office/drawing/2014/main" id="{E00E4B7E-0C8D-1D3D-13B5-3D6077501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438" y="3379138"/>
            <a:ext cx="6078030" cy="500543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2854E1-75DC-0E39-A519-FF6453F9B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44" y="4277192"/>
            <a:ext cx="10029825" cy="48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327AE-8C53-7249-A3A1-2EC3482FB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F145D-894D-2AE0-A699-801E37054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14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5AFAB5-7426-DCC0-4ECA-7A4519A7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err="1">
                <a:solidFill>
                  <a:schemeClr val="accent1"/>
                </a:solidFill>
              </a:rPr>
              <a:t>InCUBE</a:t>
            </a:r>
            <a:r>
              <a:rPr lang="en-US">
                <a:solidFill>
                  <a:schemeClr val="accent1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Trento demo site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5970249C-06C7-C0EA-A311-4872CA098C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7" name="Immagine 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C32AD455-9674-6363-E962-C2F74662E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2" name="CuadroTexto 11">
            <a:extLst>
              <a:ext uri="{FF2B5EF4-FFF2-40B4-BE49-F238E27FC236}">
                <a16:creationId xmlns:a16="http://schemas.microsoft.com/office/drawing/2014/main" id="{D142FC38-EA6D-A9F2-CBB9-2797E9E318AF}"/>
              </a:ext>
            </a:extLst>
          </p:cNvPr>
          <p:cNvSpPr txBox="1"/>
          <p:nvPr/>
        </p:nvSpPr>
        <p:spPr>
          <a:xfrm>
            <a:off x="664589" y="2092753"/>
            <a:ext cx="1725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/>
              <a:t>(5) </a:t>
            </a:r>
            <a:r>
              <a:rPr lang="es-ES" sz="3600" b="1" err="1"/>
              <a:t>Geometrical</a:t>
            </a:r>
            <a:r>
              <a:rPr lang="es-ES" sz="3600" b="1"/>
              <a:t> BIM </a:t>
            </a:r>
            <a:r>
              <a:rPr lang="es-ES" sz="3600" b="1" err="1"/>
              <a:t>model</a:t>
            </a:r>
            <a:r>
              <a:rPr lang="es-ES" sz="3600" b="1"/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9516533-388A-8408-6012-B79F78CB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1" y="4790826"/>
            <a:ext cx="4633274" cy="39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A picture containing building, window, sketch, house&#10;&#10;Description automatically generated">
            <a:extLst>
              <a:ext uri="{FF2B5EF4-FFF2-40B4-BE49-F238E27FC236}">
                <a16:creationId xmlns:a16="http://schemas.microsoft.com/office/drawing/2014/main" id="{E1581BB2-C640-2DC7-B512-4FDA187BCA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4388" y="2510493"/>
            <a:ext cx="7791252" cy="3397053"/>
          </a:xfrm>
          <a:prstGeom prst="rect">
            <a:avLst/>
          </a:prstGeom>
        </p:spPr>
      </p:pic>
      <p:pic>
        <p:nvPicPr>
          <p:cNvPr id="12" name="Picture 7" descr="A picture containing building, LEGO, castle&#10;&#10;Description automatically generated">
            <a:extLst>
              <a:ext uri="{FF2B5EF4-FFF2-40B4-BE49-F238E27FC236}">
                <a16:creationId xmlns:a16="http://schemas.microsoft.com/office/drawing/2014/main" id="{3F372B5E-E8DB-394F-4559-C7947EC462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054"/>
          <a:stretch/>
        </p:blipFill>
        <p:spPr>
          <a:xfrm>
            <a:off x="9700013" y="5225745"/>
            <a:ext cx="8215628" cy="3544347"/>
          </a:xfrm>
          <a:prstGeom prst="rect">
            <a:avLst/>
          </a:prstGeom>
        </p:spPr>
      </p:pic>
      <p:pic>
        <p:nvPicPr>
          <p:cNvPr id="13" name="Picture 6" descr="A picture containing window, building, house, outdoor&#10;&#10;Description automatically generated">
            <a:extLst>
              <a:ext uri="{FF2B5EF4-FFF2-40B4-BE49-F238E27FC236}">
                <a16:creationId xmlns:a16="http://schemas.microsoft.com/office/drawing/2014/main" id="{EE8A0EF8-8890-3DED-F602-59B0D4C7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76" t="5017" b="6826"/>
          <a:stretch/>
        </p:blipFill>
        <p:spPr>
          <a:xfrm>
            <a:off x="5005634" y="2667515"/>
            <a:ext cx="4548432" cy="60892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D41C52B-7919-46C2-8DF9-8517B27F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37" y="2816417"/>
            <a:ext cx="3209826" cy="26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4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66920-3C17-B1C7-E74F-922F78ED5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758058-996A-8459-8A56-94A53BD83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15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9E1584-88CC-803F-0B96-FC072B24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5BB127B-C9E8-F479-3FA6-DCFFE21E15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14" name="Immagine 13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91085C35-6190-CE06-FB76-1C272A504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grpSp>
        <p:nvGrpSpPr>
          <p:cNvPr id="2" name="Gruppo 2">
            <a:extLst>
              <a:ext uri="{FF2B5EF4-FFF2-40B4-BE49-F238E27FC236}">
                <a16:creationId xmlns:a16="http://schemas.microsoft.com/office/drawing/2014/main" id="{C1E167F5-5E2F-9D0C-C484-D92BA28D81EA}"/>
              </a:ext>
            </a:extLst>
          </p:cNvPr>
          <p:cNvGrpSpPr/>
          <p:nvPr/>
        </p:nvGrpSpPr>
        <p:grpSpPr>
          <a:xfrm>
            <a:off x="8076083" y="2005229"/>
            <a:ext cx="9983311" cy="5760859"/>
            <a:chOff x="520832" y="2245376"/>
            <a:chExt cx="6558062" cy="3633182"/>
          </a:xfrm>
        </p:grpSpPr>
        <p:pic>
          <p:nvPicPr>
            <p:cNvPr id="5" name="Immagine 1">
              <a:extLst>
                <a:ext uri="{FF2B5EF4-FFF2-40B4-BE49-F238E27FC236}">
                  <a16:creationId xmlns:a16="http://schemas.microsoft.com/office/drawing/2014/main" id="{FAF7C577-CDF4-569C-5DFF-6C2C79B5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3319" y="2245376"/>
              <a:ext cx="6505575" cy="3479357"/>
            </a:xfrm>
            <a:prstGeom prst="rect">
              <a:avLst/>
            </a:prstGeom>
          </p:spPr>
        </p:pic>
        <p:sp>
          <p:nvSpPr>
            <p:cNvPr id="9" name="CasellaDiTesto 9">
              <a:extLst>
                <a:ext uri="{FF2B5EF4-FFF2-40B4-BE49-F238E27FC236}">
                  <a16:creationId xmlns:a16="http://schemas.microsoft.com/office/drawing/2014/main" id="{2C3BC245-B2DE-F219-681C-31EB805A75D6}"/>
                </a:ext>
              </a:extLst>
            </p:cNvPr>
            <p:cNvSpPr txBox="1"/>
            <p:nvPr/>
          </p:nvSpPr>
          <p:spPr>
            <a:xfrm>
              <a:off x="520832" y="5616517"/>
              <a:ext cx="606392" cy="262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2100"/>
            </a:p>
          </p:txBody>
        </p:sp>
        <p:cxnSp>
          <p:nvCxnSpPr>
            <p:cNvPr id="12" name="Connettore diritto 10">
              <a:extLst>
                <a:ext uri="{FF2B5EF4-FFF2-40B4-BE49-F238E27FC236}">
                  <a16:creationId xmlns:a16="http://schemas.microsoft.com/office/drawing/2014/main" id="{D67FC348-8130-2385-7766-34BA05F07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2025" y="2986714"/>
              <a:ext cx="53975" cy="1610686"/>
            </a:xfrm>
            <a:prstGeom prst="line">
              <a:avLst/>
            </a:prstGeom>
            <a:ln w="317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1">
              <a:extLst>
                <a:ext uri="{FF2B5EF4-FFF2-40B4-BE49-F238E27FC236}">
                  <a16:creationId xmlns:a16="http://schemas.microsoft.com/office/drawing/2014/main" id="{764B56E2-1370-927E-0049-8FC7E92C3B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4925" y="2986714"/>
              <a:ext cx="31981" cy="805343"/>
            </a:xfrm>
            <a:prstGeom prst="line">
              <a:avLst/>
            </a:prstGeom>
            <a:ln w="317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2">
              <a:extLst>
                <a:ext uri="{FF2B5EF4-FFF2-40B4-BE49-F238E27FC236}">
                  <a16:creationId xmlns:a16="http://schemas.microsoft.com/office/drawing/2014/main" id="{08C87165-EF1E-0BE9-3227-B9A7AEEEE988}"/>
                </a:ext>
              </a:extLst>
            </p:cNvPr>
            <p:cNvCxnSpPr>
              <a:cxnSpLocks/>
            </p:cNvCxnSpPr>
            <p:nvPr/>
          </p:nvCxnSpPr>
          <p:spPr>
            <a:xfrm>
              <a:off x="4051613" y="2913316"/>
              <a:ext cx="0" cy="782384"/>
            </a:xfrm>
            <a:prstGeom prst="line">
              <a:avLst/>
            </a:prstGeom>
            <a:ln w="317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3">
              <a:extLst>
                <a:ext uri="{FF2B5EF4-FFF2-40B4-BE49-F238E27FC236}">
                  <a16:creationId xmlns:a16="http://schemas.microsoft.com/office/drawing/2014/main" id="{C9D3B86A-BCA9-971C-7F1E-C0F45FF5DCE2}"/>
                </a:ext>
              </a:extLst>
            </p:cNvPr>
            <p:cNvCxnSpPr>
              <a:cxnSpLocks/>
            </p:cNvCxnSpPr>
            <p:nvPr/>
          </p:nvCxnSpPr>
          <p:spPr>
            <a:xfrm>
              <a:off x="4253033" y="2913316"/>
              <a:ext cx="0" cy="633159"/>
            </a:xfrm>
            <a:prstGeom prst="line">
              <a:avLst/>
            </a:prstGeom>
            <a:ln w="3175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22">
            <a:extLst>
              <a:ext uri="{FF2B5EF4-FFF2-40B4-BE49-F238E27FC236}">
                <a16:creationId xmlns:a16="http://schemas.microsoft.com/office/drawing/2014/main" id="{C03BEA14-4E33-686C-C761-1F72CAE819B4}"/>
              </a:ext>
            </a:extLst>
          </p:cNvPr>
          <p:cNvGrpSpPr/>
          <p:nvPr/>
        </p:nvGrpSpPr>
        <p:grpSpPr>
          <a:xfrm>
            <a:off x="611863" y="2035990"/>
            <a:ext cx="7157600" cy="7182295"/>
            <a:chOff x="697038" y="1492900"/>
            <a:chExt cx="3476666" cy="3488661"/>
          </a:xfrm>
        </p:grpSpPr>
        <p:grpSp>
          <p:nvGrpSpPr>
            <p:cNvPr id="19" name="Gruppo 3">
              <a:extLst>
                <a:ext uri="{FF2B5EF4-FFF2-40B4-BE49-F238E27FC236}">
                  <a16:creationId xmlns:a16="http://schemas.microsoft.com/office/drawing/2014/main" id="{075CC0DC-D93E-2C65-D3AC-DC69215B60AD}"/>
                </a:ext>
              </a:extLst>
            </p:cNvPr>
            <p:cNvGrpSpPr/>
            <p:nvPr/>
          </p:nvGrpSpPr>
          <p:grpSpPr>
            <a:xfrm>
              <a:off x="843487" y="1492900"/>
              <a:ext cx="3330217" cy="1779586"/>
              <a:chOff x="606277" y="4126142"/>
              <a:chExt cx="3330215" cy="2035287"/>
            </a:xfrm>
          </p:grpSpPr>
          <p:pic>
            <p:nvPicPr>
              <p:cNvPr id="21" name="Immagine 5">
                <a:extLst>
                  <a:ext uri="{FF2B5EF4-FFF2-40B4-BE49-F238E27FC236}">
                    <a16:creationId xmlns:a16="http://schemas.microsoft.com/office/drawing/2014/main" id="{EEA0EB08-6E98-5639-9345-D03ED4773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6277" y="4126142"/>
                <a:ext cx="3330215" cy="2009463"/>
              </a:xfrm>
              <a:prstGeom prst="snip2DiagRect">
                <a:avLst>
                  <a:gd name="adj1" fmla="val 25122"/>
                  <a:gd name="adj2" fmla="val 29465"/>
                </a:avLst>
              </a:prstGeom>
              <a:ln>
                <a:noFill/>
              </a:ln>
            </p:spPr>
          </p:pic>
          <p:sp>
            <p:nvSpPr>
              <p:cNvPr id="22" name="CasellaDiTesto 6">
                <a:extLst>
                  <a:ext uri="{FF2B5EF4-FFF2-40B4-BE49-F238E27FC236}">
                    <a16:creationId xmlns:a16="http://schemas.microsoft.com/office/drawing/2014/main" id="{75632A5C-8076-ACCD-22E0-91261AE4A292}"/>
                  </a:ext>
                </a:extLst>
              </p:cNvPr>
              <p:cNvSpPr txBox="1"/>
              <p:nvPr/>
            </p:nvSpPr>
            <p:spPr>
              <a:xfrm>
                <a:off x="770021" y="5930610"/>
                <a:ext cx="606392" cy="230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sz="2100"/>
              </a:p>
            </p:txBody>
          </p:sp>
        </p:grpSp>
        <p:pic>
          <p:nvPicPr>
            <p:cNvPr id="20" name="Immagine 20" descr="Immagine che contiene casa, Modello in scala, circuito&#10;&#10;Descrizione generata automaticamente">
              <a:extLst>
                <a:ext uri="{FF2B5EF4-FFF2-40B4-BE49-F238E27FC236}">
                  <a16:creationId xmlns:a16="http://schemas.microsoft.com/office/drawing/2014/main" id="{571E517D-9690-4CE6-8F14-F5288C29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38" y="3224555"/>
              <a:ext cx="3207463" cy="1757006"/>
            </a:xfrm>
            <a:prstGeom prst="snip2DiagRect">
              <a:avLst>
                <a:gd name="adj1" fmla="val 40291"/>
                <a:gd name="adj2" fmla="val 50000"/>
              </a:avLst>
            </a:prstGeom>
          </p:spPr>
        </p:pic>
      </p:grpSp>
      <p:sp>
        <p:nvSpPr>
          <p:cNvPr id="23" name="CasellaDiTesto 23">
            <a:extLst>
              <a:ext uri="{FF2B5EF4-FFF2-40B4-BE49-F238E27FC236}">
                <a16:creationId xmlns:a16="http://schemas.microsoft.com/office/drawing/2014/main" id="{C335DF7D-F6CA-DC8F-65EF-DACC102F0786}"/>
              </a:ext>
            </a:extLst>
          </p:cNvPr>
          <p:cNvSpPr txBox="1"/>
          <p:nvPr/>
        </p:nvSpPr>
        <p:spPr>
          <a:xfrm>
            <a:off x="8416338" y="8058151"/>
            <a:ext cx="93827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50">
                <a:hlinkClick r:id="rId7"/>
              </a:rPr>
              <a:t>https://github.com/3DOM-FBK/InCUBE</a:t>
            </a:r>
            <a:endParaRPr lang="it-IT" sz="4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46CF93-F5F0-CA5F-A306-4FA80BDE3C5A}"/>
              </a:ext>
            </a:extLst>
          </p:cNvPr>
          <p:cNvSpPr txBox="1"/>
          <p:nvPr/>
        </p:nvSpPr>
        <p:spPr>
          <a:xfrm>
            <a:off x="8914855" y="2663501"/>
            <a:ext cx="444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ko-KR" sz="360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TLS dataset</a:t>
            </a:r>
            <a:endParaRPr lang="ko-KR" altLang="en-US" sz="360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02AD37-863B-2831-D742-0C004C66CE50}"/>
              </a:ext>
            </a:extLst>
          </p:cNvPr>
          <p:cNvSpPr txBox="1"/>
          <p:nvPr/>
        </p:nvSpPr>
        <p:spPr>
          <a:xfrm>
            <a:off x="3712157" y="5627138"/>
            <a:ext cx="444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ko-KR" sz="360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BIM model</a:t>
            </a:r>
            <a:endParaRPr lang="ko-KR" altLang="en-US" sz="360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3D942-C195-8E7B-83E3-7E6C4FBB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DD6FB-9C60-D867-B6C9-30CA0C5D0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16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453CDD-EA60-08B8-9896-2967E326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49AB021-F8B7-BBAB-9C01-FE2A347AF0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26EA69C7-5CA9-7B64-34ED-87D81B386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9" name="Immagine 22" descr="Immagine che contiene Rettangolo, modello, schizzo, quadrato&#10;&#10;Descrizione generata automaticamente">
            <a:extLst>
              <a:ext uri="{FF2B5EF4-FFF2-40B4-BE49-F238E27FC236}">
                <a16:creationId xmlns:a16="http://schemas.microsoft.com/office/drawing/2014/main" id="{E92A8246-8215-C72B-2856-4C706EA46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7171" y="4962122"/>
            <a:ext cx="2377656" cy="4633242"/>
          </a:xfrm>
          <a:prstGeom prst="rect">
            <a:avLst/>
          </a:prstGeom>
        </p:spPr>
      </p:pic>
      <p:sp>
        <p:nvSpPr>
          <p:cNvPr id="11" name="CasellaDiTesto 23">
            <a:extLst>
              <a:ext uri="{FF2B5EF4-FFF2-40B4-BE49-F238E27FC236}">
                <a16:creationId xmlns:a16="http://schemas.microsoft.com/office/drawing/2014/main" id="{FCBA8933-432F-B22A-D248-D3DDF6665EC0}"/>
              </a:ext>
            </a:extLst>
          </p:cNvPr>
          <p:cNvSpPr txBox="1"/>
          <p:nvPr/>
        </p:nvSpPr>
        <p:spPr>
          <a:xfrm>
            <a:off x="1706073" y="6089915"/>
            <a:ext cx="936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Zone_A2</a:t>
            </a:r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12" name="CasellaDiTesto 24">
            <a:extLst>
              <a:ext uri="{FF2B5EF4-FFF2-40B4-BE49-F238E27FC236}">
                <a16:creationId xmlns:a16="http://schemas.microsoft.com/office/drawing/2014/main" id="{E0726188-30F3-C20B-847A-589A3B880492}"/>
              </a:ext>
            </a:extLst>
          </p:cNvPr>
          <p:cNvSpPr txBox="1"/>
          <p:nvPr/>
        </p:nvSpPr>
        <p:spPr>
          <a:xfrm>
            <a:off x="3652038" y="6089915"/>
            <a:ext cx="936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Zone_A1</a:t>
            </a:r>
            <a:endParaRPr lang="it-IT" sz="1200">
              <a:solidFill>
                <a:srgbClr val="0070C0"/>
              </a:solidFill>
            </a:endParaRPr>
          </a:p>
        </p:txBody>
      </p:sp>
      <p:cxnSp>
        <p:nvCxnSpPr>
          <p:cNvPr id="13" name="Connettore diritto 25">
            <a:extLst>
              <a:ext uri="{FF2B5EF4-FFF2-40B4-BE49-F238E27FC236}">
                <a16:creationId xmlns:a16="http://schemas.microsoft.com/office/drawing/2014/main" id="{5654892E-5CA8-FE60-7D4C-1B8D7729C3E4}"/>
              </a:ext>
            </a:extLst>
          </p:cNvPr>
          <p:cNvCxnSpPr>
            <a:cxnSpLocks/>
          </p:cNvCxnSpPr>
          <p:nvPr/>
        </p:nvCxnSpPr>
        <p:spPr>
          <a:xfrm flipH="1">
            <a:off x="1525892" y="6503465"/>
            <a:ext cx="36036" cy="1504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26">
            <a:extLst>
              <a:ext uri="{FF2B5EF4-FFF2-40B4-BE49-F238E27FC236}">
                <a16:creationId xmlns:a16="http://schemas.microsoft.com/office/drawing/2014/main" id="{066C6C5A-E7E4-8931-771C-991D12245E75}"/>
              </a:ext>
            </a:extLst>
          </p:cNvPr>
          <p:cNvCxnSpPr>
            <a:cxnSpLocks/>
          </p:cNvCxnSpPr>
          <p:nvPr/>
        </p:nvCxnSpPr>
        <p:spPr>
          <a:xfrm flipH="1">
            <a:off x="2478281" y="6549369"/>
            <a:ext cx="36036" cy="14587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27">
            <a:extLst>
              <a:ext uri="{FF2B5EF4-FFF2-40B4-BE49-F238E27FC236}">
                <a16:creationId xmlns:a16="http://schemas.microsoft.com/office/drawing/2014/main" id="{C75021C9-67C1-F2BD-F879-96335CC78321}"/>
              </a:ext>
            </a:extLst>
          </p:cNvPr>
          <p:cNvCxnSpPr/>
          <p:nvPr/>
        </p:nvCxnSpPr>
        <p:spPr>
          <a:xfrm>
            <a:off x="1561929" y="6503465"/>
            <a:ext cx="952389" cy="459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28">
            <a:extLst>
              <a:ext uri="{FF2B5EF4-FFF2-40B4-BE49-F238E27FC236}">
                <a16:creationId xmlns:a16="http://schemas.microsoft.com/office/drawing/2014/main" id="{77796D9E-F80E-A8DE-6C7B-F6644DC9719F}"/>
              </a:ext>
            </a:extLst>
          </p:cNvPr>
          <p:cNvCxnSpPr/>
          <p:nvPr/>
        </p:nvCxnSpPr>
        <p:spPr>
          <a:xfrm flipH="1">
            <a:off x="1525892" y="8008116"/>
            <a:ext cx="9523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29">
            <a:extLst>
              <a:ext uri="{FF2B5EF4-FFF2-40B4-BE49-F238E27FC236}">
                <a16:creationId xmlns:a16="http://schemas.microsoft.com/office/drawing/2014/main" id="{515AB5CC-1D30-4BD3-818C-13C694111B49}"/>
              </a:ext>
            </a:extLst>
          </p:cNvPr>
          <p:cNvCxnSpPr>
            <a:cxnSpLocks/>
          </p:cNvCxnSpPr>
          <p:nvPr/>
        </p:nvCxnSpPr>
        <p:spPr>
          <a:xfrm flipH="1">
            <a:off x="2514317" y="6549369"/>
            <a:ext cx="36036" cy="145874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30">
            <a:extLst>
              <a:ext uri="{FF2B5EF4-FFF2-40B4-BE49-F238E27FC236}">
                <a16:creationId xmlns:a16="http://schemas.microsoft.com/office/drawing/2014/main" id="{2500AE87-F485-A1CF-45E8-736E531C4A20}"/>
              </a:ext>
            </a:extLst>
          </p:cNvPr>
          <p:cNvCxnSpPr>
            <a:cxnSpLocks/>
          </p:cNvCxnSpPr>
          <p:nvPr/>
        </p:nvCxnSpPr>
        <p:spPr>
          <a:xfrm flipH="1">
            <a:off x="5809067" y="6662432"/>
            <a:ext cx="36036" cy="134568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31">
            <a:extLst>
              <a:ext uri="{FF2B5EF4-FFF2-40B4-BE49-F238E27FC236}">
                <a16:creationId xmlns:a16="http://schemas.microsoft.com/office/drawing/2014/main" id="{F54956CF-E610-D8B1-310F-B628C6DE61C0}"/>
              </a:ext>
            </a:extLst>
          </p:cNvPr>
          <p:cNvCxnSpPr/>
          <p:nvPr/>
        </p:nvCxnSpPr>
        <p:spPr>
          <a:xfrm>
            <a:off x="2550354" y="6549369"/>
            <a:ext cx="3294750" cy="11306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32">
            <a:extLst>
              <a:ext uri="{FF2B5EF4-FFF2-40B4-BE49-F238E27FC236}">
                <a16:creationId xmlns:a16="http://schemas.microsoft.com/office/drawing/2014/main" id="{CE49F796-1BA4-BA56-E031-6A14090F45B7}"/>
              </a:ext>
            </a:extLst>
          </p:cNvPr>
          <p:cNvCxnSpPr/>
          <p:nvPr/>
        </p:nvCxnSpPr>
        <p:spPr>
          <a:xfrm>
            <a:off x="2514317" y="8008116"/>
            <a:ext cx="32947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con angoli arrotondati 33">
            <a:extLst>
              <a:ext uri="{FF2B5EF4-FFF2-40B4-BE49-F238E27FC236}">
                <a16:creationId xmlns:a16="http://schemas.microsoft.com/office/drawing/2014/main" id="{84858BF9-DB6B-0FA0-9255-C9ADC3A5D83E}"/>
              </a:ext>
            </a:extLst>
          </p:cNvPr>
          <p:cNvSpPr/>
          <p:nvPr/>
        </p:nvSpPr>
        <p:spPr>
          <a:xfrm>
            <a:off x="1991147" y="6966336"/>
            <a:ext cx="321753" cy="9881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2" name="Rettangolo con angoli arrotondati 34">
            <a:extLst>
              <a:ext uri="{FF2B5EF4-FFF2-40B4-BE49-F238E27FC236}">
                <a16:creationId xmlns:a16="http://schemas.microsoft.com/office/drawing/2014/main" id="{C519E6E5-F403-7CF1-6905-259B25ED0E16}"/>
              </a:ext>
            </a:extLst>
          </p:cNvPr>
          <p:cNvSpPr/>
          <p:nvPr/>
        </p:nvSpPr>
        <p:spPr>
          <a:xfrm>
            <a:off x="1991147" y="7113297"/>
            <a:ext cx="321753" cy="988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3" name="Rettangolo con angoli arrotondati 35">
            <a:extLst>
              <a:ext uri="{FF2B5EF4-FFF2-40B4-BE49-F238E27FC236}">
                <a16:creationId xmlns:a16="http://schemas.microsoft.com/office/drawing/2014/main" id="{166BEF67-185A-4DA1-0D7F-3005A87999AE}"/>
              </a:ext>
            </a:extLst>
          </p:cNvPr>
          <p:cNvSpPr/>
          <p:nvPr/>
        </p:nvSpPr>
        <p:spPr>
          <a:xfrm>
            <a:off x="3638522" y="7163009"/>
            <a:ext cx="321753" cy="9881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4" name="Rettangolo con angoli arrotondati 36">
            <a:extLst>
              <a:ext uri="{FF2B5EF4-FFF2-40B4-BE49-F238E27FC236}">
                <a16:creationId xmlns:a16="http://schemas.microsoft.com/office/drawing/2014/main" id="{D3260C4C-D0C6-5C63-56A7-0335361F39EA}"/>
              </a:ext>
            </a:extLst>
          </p:cNvPr>
          <p:cNvSpPr/>
          <p:nvPr/>
        </p:nvSpPr>
        <p:spPr>
          <a:xfrm>
            <a:off x="3638522" y="7309970"/>
            <a:ext cx="321753" cy="988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5" name="Rettangolo con angoli arrotondati 37">
            <a:extLst>
              <a:ext uri="{FF2B5EF4-FFF2-40B4-BE49-F238E27FC236}">
                <a16:creationId xmlns:a16="http://schemas.microsoft.com/office/drawing/2014/main" id="{E1D57A7C-D128-7E24-AEE9-2C413F845699}"/>
              </a:ext>
            </a:extLst>
          </p:cNvPr>
          <p:cNvSpPr/>
          <p:nvPr/>
        </p:nvSpPr>
        <p:spPr>
          <a:xfrm>
            <a:off x="3638522" y="7014482"/>
            <a:ext cx="321753" cy="9881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6" name="Rettangolo con angoli arrotondati 40">
            <a:extLst>
              <a:ext uri="{FF2B5EF4-FFF2-40B4-BE49-F238E27FC236}">
                <a16:creationId xmlns:a16="http://schemas.microsoft.com/office/drawing/2014/main" id="{F79E6816-90D9-4F64-6861-45AE2D362442}"/>
              </a:ext>
            </a:extLst>
          </p:cNvPr>
          <p:cNvSpPr/>
          <p:nvPr/>
        </p:nvSpPr>
        <p:spPr>
          <a:xfrm>
            <a:off x="541144" y="8483897"/>
            <a:ext cx="669803" cy="33149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5"/>
          </a:p>
        </p:txBody>
      </p:sp>
      <p:sp>
        <p:nvSpPr>
          <p:cNvPr id="27" name="CasellaDiTesto 41">
            <a:extLst>
              <a:ext uri="{FF2B5EF4-FFF2-40B4-BE49-F238E27FC236}">
                <a16:creationId xmlns:a16="http://schemas.microsoft.com/office/drawing/2014/main" id="{8EE194D7-E69B-61DA-0B35-6306D5477CBB}"/>
              </a:ext>
            </a:extLst>
          </p:cNvPr>
          <p:cNvSpPr txBox="1"/>
          <p:nvPr/>
        </p:nvSpPr>
        <p:spPr>
          <a:xfrm>
            <a:off x="1210946" y="8388044"/>
            <a:ext cx="16856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/>
              <a:t>IoT EDGE COMPUTER</a:t>
            </a:r>
            <a:endParaRPr lang="it-IT" sz="1575"/>
          </a:p>
        </p:txBody>
      </p:sp>
      <p:sp>
        <p:nvSpPr>
          <p:cNvPr id="28" name="CasellaDiTesto 42">
            <a:extLst>
              <a:ext uri="{FF2B5EF4-FFF2-40B4-BE49-F238E27FC236}">
                <a16:creationId xmlns:a16="http://schemas.microsoft.com/office/drawing/2014/main" id="{55371A1D-2AAB-01C8-6A67-7296E30B7D40}"/>
              </a:ext>
            </a:extLst>
          </p:cNvPr>
          <p:cNvSpPr txBox="1"/>
          <p:nvPr/>
        </p:nvSpPr>
        <p:spPr>
          <a:xfrm>
            <a:off x="3221989" y="8387769"/>
            <a:ext cx="13419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/>
              <a:t>SMART PLUGS</a:t>
            </a:r>
            <a:endParaRPr lang="it-IT" sz="1650"/>
          </a:p>
        </p:txBody>
      </p:sp>
      <p:sp>
        <p:nvSpPr>
          <p:cNvPr id="29" name="CasellaDiTesto 43">
            <a:extLst>
              <a:ext uri="{FF2B5EF4-FFF2-40B4-BE49-F238E27FC236}">
                <a16:creationId xmlns:a16="http://schemas.microsoft.com/office/drawing/2014/main" id="{D3B1BBB2-B616-BAF0-F3D1-7C0144CA888F}"/>
              </a:ext>
            </a:extLst>
          </p:cNvPr>
          <p:cNvSpPr txBox="1"/>
          <p:nvPr/>
        </p:nvSpPr>
        <p:spPr>
          <a:xfrm>
            <a:off x="5008196" y="8469941"/>
            <a:ext cx="208983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/>
              <a:t>MULTISENSORS</a:t>
            </a:r>
            <a:endParaRPr lang="it-IT" sz="1650"/>
          </a:p>
        </p:txBody>
      </p:sp>
      <p:grpSp>
        <p:nvGrpSpPr>
          <p:cNvPr id="30" name="Gruppo 50">
            <a:extLst>
              <a:ext uri="{FF2B5EF4-FFF2-40B4-BE49-F238E27FC236}">
                <a16:creationId xmlns:a16="http://schemas.microsoft.com/office/drawing/2014/main" id="{CC58EC74-A701-983D-7113-0DC56DF63481}"/>
              </a:ext>
            </a:extLst>
          </p:cNvPr>
          <p:cNvGrpSpPr/>
          <p:nvPr/>
        </p:nvGrpSpPr>
        <p:grpSpPr>
          <a:xfrm>
            <a:off x="1027671" y="2933335"/>
            <a:ext cx="5965824" cy="3175346"/>
            <a:chOff x="422717" y="1793174"/>
            <a:chExt cx="3461990" cy="1842665"/>
          </a:xfrm>
        </p:grpSpPr>
        <p:pic>
          <p:nvPicPr>
            <p:cNvPr id="31" name="Immagine 8">
              <a:extLst>
                <a:ext uri="{FF2B5EF4-FFF2-40B4-BE49-F238E27FC236}">
                  <a16:creationId xmlns:a16="http://schemas.microsoft.com/office/drawing/2014/main" id="{ABE1C740-0E6E-5C1C-8E5D-D7B1CC3DD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717" y="1831926"/>
              <a:ext cx="3373553" cy="1803913"/>
            </a:xfrm>
            <a:prstGeom prst="rect">
              <a:avLst/>
            </a:prstGeom>
          </p:spPr>
        </p:pic>
        <p:sp>
          <p:nvSpPr>
            <p:cNvPr id="32" name="Ovale 9">
              <a:extLst>
                <a:ext uri="{FF2B5EF4-FFF2-40B4-BE49-F238E27FC236}">
                  <a16:creationId xmlns:a16="http://schemas.microsoft.com/office/drawing/2014/main" id="{BF478F74-E48F-C502-4854-7B0F4FD82B66}"/>
                </a:ext>
              </a:extLst>
            </p:cNvPr>
            <p:cNvSpPr/>
            <p:nvPr/>
          </p:nvSpPr>
          <p:spPr>
            <a:xfrm>
              <a:off x="2080423" y="2655899"/>
              <a:ext cx="38812" cy="388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cxnSp>
          <p:nvCxnSpPr>
            <p:cNvPr id="33" name="Connettore diritto 10">
              <a:extLst>
                <a:ext uri="{FF2B5EF4-FFF2-40B4-BE49-F238E27FC236}">
                  <a16:creationId xmlns:a16="http://schemas.microsoft.com/office/drawing/2014/main" id="{75A63591-BD68-1D2D-5939-8FFBB7292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7381" y="2006433"/>
              <a:ext cx="5684" cy="65515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11">
              <a:extLst>
                <a:ext uri="{FF2B5EF4-FFF2-40B4-BE49-F238E27FC236}">
                  <a16:creationId xmlns:a16="http://schemas.microsoft.com/office/drawing/2014/main" id="{1D758BF8-F010-D931-632E-02D6461AC550}"/>
                </a:ext>
              </a:extLst>
            </p:cNvPr>
            <p:cNvCxnSpPr>
              <a:cxnSpLocks/>
            </p:cNvCxnSpPr>
            <p:nvPr/>
          </p:nvCxnSpPr>
          <p:spPr>
            <a:xfrm>
              <a:off x="2105758" y="2006433"/>
              <a:ext cx="1395773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e 12">
              <a:extLst>
                <a:ext uri="{FF2B5EF4-FFF2-40B4-BE49-F238E27FC236}">
                  <a16:creationId xmlns:a16="http://schemas.microsoft.com/office/drawing/2014/main" id="{12A8A284-7489-D84D-1332-BF36202E6BBA}"/>
                </a:ext>
              </a:extLst>
            </p:cNvPr>
            <p:cNvSpPr/>
            <p:nvPr/>
          </p:nvSpPr>
          <p:spPr>
            <a:xfrm>
              <a:off x="2384605" y="2746848"/>
              <a:ext cx="38812" cy="3881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cxnSp>
          <p:nvCxnSpPr>
            <p:cNvPr id="36" name="Connettore diritto 13">
              <a:extLst>
                <a:ext uri="{FF2B5EF4-FFF2-40B4-BE49-F238E27FC236}">
                  <a16:creationId xmlns:a16="http://schemas.microsoft.com/office/drawing/2014/main" id="{AE48B833-4331-E89D-1CB2-1BFD7788F9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1562" y="2273270"/>
              <a:ext cx="1" cy="479262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14">
              <a:extLst>
                <a:ext uri="{FF2B5EF4-FFF2-40B4-BE49-F238E27FC236}">
                  <a16:creationId xmlns:a16="http://schemas.microsoft.com/office/drawing/2014/main" id="{A31BDD57-4762-61CF-0E27-51E00DADED90}"/>
                </a:ext>
              </a:extLst>
            </p:cNvPr>
            <p:cNvSpPr txBox="1"/>
            <p:nvPr/>
          </p:nvSpPr>
          <p:spPr>
            <a:xfrm>
              <a:off x="2434902" y="2095603"/>
              <a:ext cx="1310060" cy="18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0070C0"/>
                  </a:solidFill>
                </a:rPr>
                <a:t>Zone A1 - sensor_01</a:t>
              </a:r>
              <a:endParaRPr lang="it-IT" sz="1500">
                <a:solidFill>
                  <a:srgbClr val="0070C0"/>
                </a:solidFill>
              </a:endParaRPr>
            </a:p>
          </p:txBody>
        </p:sp>
        <p:cxnSp>
          <p:nvCxnSpPr>
            <p:cNvPr id="38" name="Connettore diritto 15">
              <a:extLst>
                <a:ext uri="{FF2B5EF4-FFF2-40B4-BE49-F238E27FC236}">
                  <a16:creationId xmlns:a16="http://schemas.microsoft.com/office/drawing/2014/main" id="{C6855552-E0D2-7B75-0112-445E49D1F8F6}"/>
                </a:ext>
              </a:extLst>
            </p:cNvPr>
            <p:cNvCxnSpPr>
              <a:cxnSpLocks/>
            </p:cNvCxnSpPr>
            <p:nvPr/>
          </p:nvCxnSpPr>
          <p:spPr>
            <a:xfrm>
              <a:off x="2401563" y="2273270"/>
              <a:ext cx="1394707" cy="25246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16">
              <a:extLst>
                <a:ext uri="{FF2B5EF4-FFF2-40B4-BE49-F238E27FC236}">
                  <a16:creationId xmlns:a16="http://schemas.microsoft.com/office/drawing/2014/main" id="{34D38717-CE66-7D56-F132-25EA6459F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9660" y="2610548"/>
              <a:ext cx="214945" cy="29544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17">
              <a:extLst>
                <a:ext uri="{FF2B5EF4-FFF2-40B4-BE49-F238E27FC236}">
                  <a16:creationId xmlns:a16="http://schemas.microsoft.com/office/drawing/2014/main" id="{F03EEF92-0F9B-62E0-C009-71F8E83694D9}"/>
                </a:ext>
              </a:extLst>
            </p:cNvPr>
            <p:cNvCxnSpPr>
              <a:cxnSpLocks/>
            </p:cNvCxnSpPr>
            <p:nvPr/>
          </p:nvCxnSpPr>
          <p:spPr>
            <a:xfrm>
              <a:off x="2169661" y="2905996"/>
              <a:ext cx="1259624" cy="35214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18">
              <a:extLst>
                <a:ext uri="{FF2B5EF4-FFF2-40B4-BE49-F238E27FC236}">
                  <a16:creationId xmlns:a16="http://schemas.microsoft.com/office/drawing/2014/main" id="{640E000A-FEED-B8B2-CF51-04A79E940F87}"/>
                </a:ext>
              </a:extLst>
            </p:cNvPr>
            <p:cNvCxnSpPr/>
            <p:nvPr/>
          </p:nvCxnSpPr>
          <p:spPr>
            <a:xfrm>
              <a:off x="2385392" y="2625418"/>
              <a:ext cx="1223615" cy="37558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19">
              <a:extLst>
                <a:ext uri="{FF2B5EF4-FFF2-40B4-BE49-F238E27FC236}">
                  <a16:creationId xmlns:a16="http://schemas.microsoft.com/office/drawing/2014/main" id="{DB82DD7E-DF7A-6F42-C02B-728B394F2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671" y="3001006"/>
              <a:ext cx="188335" cy="26000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20">
              <a:extLst>
                <a:ext uri="{FF2B5EF4-FFF2-40B4-BE49-F238E27FC236}">
                  <a16:creationId xmlns:a16="http://schemas.microsoft.com/office/drawing/2014/main" id="{16DBFAE2-FA65-A0E3-CE7E-D2901747FF87}"/>
                </a:ext>
              </a:extLst>
            </p:cNvPr>
            <p:cNvSpPr txBox="1"/>
            <p:nvPr/>
          </p:nvSpPr>
          <p:spPr>
            <a:xfrm>
              <a:off x="2132224" y="1793174"/>
              <a:ext cx="1402646" cy="18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FF0000"/>
                  </a:solidFill>
                </a:rPr>
                <a:t>Zone A2 - sensor_02</a:t>
              </a:r>
              <a:endParaRPr lang="it-IT" sz="1500">
                <a:solidFill>
                  <a:srgbClr val="FF0000"/>
                </a:solidFill>
              </a:endParaRPr>
            </a:p>
          </p:txBody>
        </p:sp>
        <p:sp>
          <p:nvSpPr>
            <p:cNvPr id="44" name="Rettangolo 21">
              <a:extLst>
                <a:ext uri="{FF2B5EF4-FFF2-40B4-BE49-F238E27FC236}">
                  <a16:creationId xmlns:a16="http://schemas.microsoft.com/office/drawing/2014/main" id="{92EDE10C-0E95-F685-61ED-F49B140F2868}"/>
                </a:ext>
              </a:extLst>
            </p:cNvPr>
            <p:cNvSpPr/>
            <p:nvPr/>
          </p:nvSpPr>
          <p:spPr>
            <a:xfrm>
              <a:off x="3707723" y="1905358"/>
              <a:ext cx="176984" cy="290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grpSp>
        <p:nvGrpSpPr>
          <p:cNvPr id="45" name="Gruppo 51">
            <a:extLst>
              <a:ext uri="{FF2B5EF4-FFF2-40B4-BE49-F238E27FC236}">
                <a16:creationId xmlns:a16="http://schemas.microsoft.com/office/drawing/2014/main" id="{25E23622-CEFF-4278-FA15-996FC269B065}"/>
              </a:ext>
            </a:extLst>
          </p:cNvPr>
          <p:cNvGrpSpPr/>
          <p:nvPr/>
        </p:nvGrpSpPr>
        <p:grpSpPr>
          <a:xfrm>
            <a:off x="7772411" y="2599680"/>
            <a:ext cx="9406109" cy="6182772"/>
            <a:chOff x="7859964" y="470224"/>
            <a:chExt cx="6270739" cy="4121848"/>
          </a:xfrm>
        </p:grpSpPr>
        <p:pic>
          <p:nvPicPr>
            <p:cNvPr id="46" name="Immagine 45" descr="Immagine che contiene interno, muro, casa, intonaco&#10;&#10;Descrizione generata automaticamente">
              <a:extLst>
                <a:ext uri="{FF2B5EF4-FFF2-40B4-BE49-F238E27FC236}">
                  <a16:creationId xmlns:a16="http://schemas.microsoft.com/office/drawing/2014/main" id="{F9E50EE1-F77D-A787-9BA8-B3E5C942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1875" y="477063"/>
              <a:ext cx="3088828" cy="4115009"/>
            </a:xfrm>
            <a:prstGeom prst="rect">
              <a:avLst/>
            </a:prstGeom>
          </p:spPr>
        </p:pic>
        <p:pic>
          <p:nvPicPr>
            <p:cNvPr id="47" name="Immagine 46" descr="Immagine che contiene muro, interno, arte&#10;&#10;Descrizione generata automaticamente">
              <a:extLst>
                <a:ext uri="{FF2B5EF4-FFF2-40B4-BE49-F238E27FC236}">
                  <a16:creationId xmlns:a16="http://schemas.microsoft.com/office/drawing/2014/main" id="{C78E83F3-9F4C-537E-B4DF-AF7009D6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9964" y="470224"/>
              <a:ext cx="3088828" cy="4115009"/>
            </a:xfrm>
            <a:prstGeom prst="rect">
              <a:avLst/>
            </a:prstGeom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11FD04FA-7E1A-3D88-5A33-D39E28C051E9}"/>
                </a:ext>
              </a:extLst>
            </p:cNvPr>
            <p:cNvSpPr txBox="1"/>
            <p:nvPr/>
          </p:nvSpPr>
          <p:spPr>
            <a:xfrm>
              <a:off x="7965085" y="4338857"/>
              <a:ext cx="1732387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5" b="1">
                  <a:solidFill>
                    <a:schemeClr val="bg1"/>
                  </a:solidFill>
                </a:rPr>
                <a:t>sensor_01</a:t>
              </a:r>
              <a:endParaRPr lang="it-IT" sz="1575" b="1">
                <a:solidFill>
                  <a:schemeClr val="bg1"/>
                </a:solidFill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0B21FF8B-07AA-9064-76D5-4CE5FAC0DBCE}"/>
                </a:ext>
              </a:extLst>
            </p:cNvPr>
            <p:cNvSpPr txBox="1"/>
            <p:nvPr/>
          </p:nvSpPr>
          <p:spPr>
            <a:xfrm>
              <a:off x="11171789" y="4338857"/>
              <a:ext cx="1732387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5" b="1">
                  <a:solidFill>
                    <a:schemeClr val="bg1"/>
                  </a:solidFill>
                </a:rPr>
                <a:t>sensor_02</a:t>
              </a:r>
              <a:endParaRPr lang="it-IT" sz="1575" b="1">
                <a:solidFill>
                  <a:schemeClr val="bg1"/>
                </a:solidFill>
              </a:endParaRPr>
            </a:p>
          </p:txBody>
        </p:sp>
      </p:grpSp>
      <p:sp>
        <p:nvSpPr>
          <p:cNvPr id="50" name="Rettangolo con angoli arrotondati 54">
            <a:extLst>
              <a:ext uri="{FF2B5EF4-FFF2-40B4-BE49-F238E27FC236}">
                <a16:creationId xmlns:a16="http://schemas.microsoft.com/office/drawing/2014/main" id="{CAB7DBC7-7D0F-F279-08F1-0C1DDAE58EFC}"/>
              </a:ext>
            </a:extLst>
          </p:cNvPr>
          <p:cNvSpPr/>
          <p:nvPr/>
        </p:nvSpPr>
        <p:spPr>
          <a:xfrm>
            <a:off x="2627953" y="8483897"/>
            <a:ext cx="669803" cy="3314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5"/>
          </a:p>
        </p:txBody>
      </p:sp>
      <p:sp>
        <p:nvSpPr>
          <p:cNvPr id="51" name="Rettangolo con angoli arrotondati 55">
            <a:extLst>
              <a:ext uri="{FF2B5EF4-FFF2-40B4-BE49-F238E27FC236}">
                <a16:creationId xmlns:a16="http://schemas.microsoft.com/office/drawing/2014/main" id="{7E1F81A0-2914-6360-4F16-6B021FF7AE00}"/>
              </a:ext>
            </a:extLst>
          </p:cNvPr>
          <p:cNvSpPr/>
          <p:nvPr/>
        </p:nvSpPr>
        <p:spPr>
          <a:xfrm>
            <a:off x="4326857" y="8483897"/>
            <a:ext cx="669803" cy="3314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5"/>
          </a:p>
        </p:txBody>
      </p:sp>
    </p:spTree>
    <p:extLst>
      <p:ext uri="{BB962C8B-B14F-4D97-AF65-F5344CB8AC3E}">
        <p14:creationId xmlns:p14="http://schemas.microsoft.com/office/powerpoint/2010/main" val="224165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67E2-959B-466F-B7ED-39A01920A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87D014DD-6D38-D200-CF6F-A7EDDD026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264" r="-70" b="48859"/>
          <a:stretch>
            <a:fillRect/>
          </a:stretch>
        </p:blipFill>
        <p:spPr>
          <a:xfrm>
            <a:off x="7614261" y="1234306"/>
            <a:ext cx="10475640" cy="53992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60349-26C5-E193-EE29-5B40BE370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17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7900D7-3DF9-5B3F-1895-4DDFA293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accent1"/>
                </a:solidFill>
                <a:ea typeface="Roboto Condensed"/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  <a:ea typeface="Roboto Condensed"/>
              </a:rPr>
              <a:t>Visualization and predictive models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6AF281B-C6AB-5D8A-E9D6-0F9337BEDE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1E66E22C-BE17-F1DF-F7A0-F34185F6D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2" name="Graphic 15">
            <a:extLst>
              <a:ext uri="{FF2B5EF4-FFF2-40B4-BE49-F238E27FC236}">
                <a16:creationId xmlns:a16="http://schemas.microsoft.com/office/drawing/2014/main" id="{48932CF0-31A1-402C-7467-57811A580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708" y="1873316"/>
            <a:ext cx="7285182" cy="54144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C21B29-E1C2-86BB-8C2C-BBFEA8B1F078}"/>
              </a:ext>
            </a:extLst>
          </p:cNvPr>
          <p:cNvSpPr txBox="1"/>
          <p:nvPr/>
        </p:nvSpPr>
        <p:spPr>
          <a:xfrm>
            <a:off x="932324" y="7314920"/>
            <a:ext cx="642270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Z-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sensors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energy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consumpition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data are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visualized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in a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dedicated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dashboard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3118C71-5DA5-2F1D-1DCB-5FF837B97821}"/>
              </a:ext>
            </a:extLst>
          </p:cNvPr>
          <p:cNvSpPr txBox="1"/>
          <p:nvPr/>
        </p:nvSpPr>
        <p:spPr>
          <a:xfrm>
            <a:off x="8051974" y="7287376"/>
            <a:ext cx="8887726" cy="1412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Foundational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time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series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 forecasting models are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trained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(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few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shot with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different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% of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historical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data) for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predicting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 the </a:t>
            </a:r>
            <a:r>
              <a:rPr lang="it-IT" sz="2800" err="1">
                <a:solidFill>
                  <a:schemeClr val="tx2"/>
                </a:solidFill>
                <a:ea typeface="Roboto"/>
                <a:cs typeface="Roboto"/>
              </a:rPr>
              <a:t>next</a:t>
            </a:r>
            <a:r>
              <a:rPr lang="it-IT" sz="2800">
                <a:solidFill>
                  <a:schemeClr val="tx2"/>
                </a:solidFill>
                <a:ea typeface="Roboto"/>
                <a:cs typeface="Roboto"/>
              </a:rPr>
              <a:t> 24 hours of energy demand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11B0CC9-474E-03D9-DAE0-2444606A87A0}"/>
              </a:ext>
            </a:extLst>
          </p:cNvPr>
          <p:cNvSpPr/>
          <p:nvPr/>
        </p:nvSpPr>
        <p:spPr>
          <a:xfrm>
            <a:off x="16501988" y="2570717"/>
            <a:ext cx="1570019" cy="9144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54C28-A65F-C2B3-A4C7-48C4E69D4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777CC-F8ED-252F-D2AE-7680CF8BB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18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F3420D-C82F-EC03-4CF1-AD5D3F10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A4453DD3-0DB3-06DA-E0D9-88E96BD7E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642FE4AB-F485-E5CA-5B96-EC8E61A6A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9" name="Immagine 22" descr="Immagine che contiene Rettangolo, modello, schizzo, quadrato&#10;&#10;Descrizione generata automaticamente">
            <a:extLst>
              <a:ext uri="{FF2B5EF4-FFF2-40B4-BE49-F238E27FC236}">
                <a16:creationId xmlns:a16="http://schemas.microsoft.com/office/drawing/2014/main" id="{81FE2753-6C22-2F5A-B0F6-5408413BF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7171" y="4962122"/>
            <a:ext cx="2377656" cy="4633242"/>
          </a:xfrm>
          <a:prstGeom prst="rect">
            <a:avLst/>
          </a:prstGeom>
        </p:spPr>
      </p:pic>
      <p:sp>
        <p:nvSpPr>
          <p:cNvPr id="11" name="CasellaDiTesto 23">
            <a:extLst>
              <a:ext uri="{FF2B5EF4-FFF2-40B4-BE49-F238E27FC236}">
                <a16:creationId xmlns:a16="http://schemas.microsoft.com/office/drawing/2014/main" id="{81818992-D683-C913-8EE1-B942B36B84BC}"/>
              </a:ext>
            </a:extLst>
          </p:cNvPr>
          <p:cNvSpPr txBox="1"/>
          <p:nvPr/>
        </p:nvSpPr>
        <p:spPr>
          <a:xfrm>
            <a:off x="1706073" y="6089915"/>
            <a:ext cx="936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Zone_A2</a:t>
            </a:r>
            <a:endParaRPr lang="it-IT" sz="1200">
              <a:solidFill>
                <a:srgbClr val="FF0000"/>
              </a:solidFill>
            </a:endParaRPr>
          </a:p>
        </p:txBody>
      </p:sp>
      <p:sp>
        <p:nvSpPr>
          <p:cNvPr id="12" name="CasellaDiTesto 24">
            <a:extLst>
              <a:ext uri="{FF2B5EF4-FFF2-40B4-BE49-F238E27FC236}">
                <a16:creationId xmlns:a16="http://schemas.microsoft.com/office/drawing/2014/main" id="{A8F41F3E-D8D7-3FB3-3DF0-846EDFEE70B4}"/>
              </a:ext>
            </a:extLst>
          </p:cNvPr>
          <p:cNvSpPr txBox="1"/>
          <p:nvPr/>
        </p:nvSpPr>
        <p:spPr>
          <a:xfrm>
            <a:off x="3652038" y="6089915"/>
            <a:ext cx="936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Zone_A1</a:t>
            </a:r>
            <a:endParaRPr lang="it-IT" sz="1200">
              <a:solidFill>
                <a:srgbClr val="0070C0"/>
              </a:solidFill>
            </a:endParaRPr>
          </a:p>
        </p:txBody>
      </p:sp>
      <p:cxnSp>
        <p:nvCxnSpPr>
          <p:cNvPr id="13" name="Connettore diritto 25">
            <a:extLst>
              <a:ext uri="{FF2B5EF4-FFF2-40B4-BE49-F238E27FC236}">
                <a16:creationId xmlns:a16="http://schemas.microsoft.com/office/drawing/2014/main" id="{45BA328F-73F2-BEED-127D-D2D7936C3A7D}"/>
              </a:ext>
            </a:extLst>
          </p:cNvPr>
          <p:cNvCxnSpPr>
            <a:cxnSpLocks/>
          </p:cNvCxnSpPr>
          <p:nvPr/>
        </p:nvCxnSpPr>
        <p:spPr>
          <a:xfrm flipH="1">
            <a:off x="1525892" y="6503465"/>
            <a:ext cx="36036" cy="1504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26">
            <a:extLst>
              <a:ext uri="{FF2B5EF4-FFF2-40B4-BE49-F238E27FC236}">
                <a16:creationId xmlns:a16="http://schemas.microsoft.com/office/drawing/2014/main" id="{D240755D-35D9-1B77-85F1-82F45F29D3A5}"/>
              </a:ext>
            </a:extLst>
          </p:cNvPr>
          <p:cNvCxnSpPr>
            <a:cxnSpLocks/>
          </p:cNvCxnSpPr>
          <p:nvPr/>
        </p:nvCxnSpPr>
        <p:spPr>
          <a:xfrm flipH="1">
            <a:off x="2478281" y="6549369"/>
            <a:ext cx="36036" cy="14587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27">
            <a:extLst>
              <a:ext uri="{FF2B5EF4-FFF2-40B4-BE49-F238E27FC236}">
                <a16:creationId xmlns:a16="http://schemas.microsoft.com/office/drawing/2014/main" id="{A7E165B2-4EBE-EED6-E08D-ACA782907984}"/>
              </a:ext>
            </a:extLst>
          </p:cNvPr>
          <p:cNvCxnSpPr/>
          <p:nvPr/>
        </p:nvCxnSpPr>
        <p:spPr>
          <a:xfrm>
            <a:off x="1561929" y="6503465"/>
            <a:ext cx="952389" cy="459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28">
            <a:extLst>
              <a:ext uri="{FF2B5EF4-FFF2-40B4-BE49-F238E27FC236}">
                <a16:creationId xmlns:a16="http://schemas.microsoft.com/office/drawing/2014/main" id="{3876924B-2FD0-3521-B274-7F5116DFBFF5}"/>
              </a:ext>
            </a:extLst>
          </p:cNvPr>
          <p:cNvCxnSpPr/>
          <p:nvPr/>
        </p:nvCxnSpPr>
        <p:spPr>
          <a:xfrm flipH="1">
            <a:off x="1525892" y="8008116"/>
            <a:ext cx="9523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29">
            <a:extLst>
              <a:ext uri="{FF2B5EF4-FFF2-40B4-BE49-F238E27FC236}">
                <a16:creationId xmlns:a16="http://schemas.microsoft.com/office/drawing/2014/main" id="{65855246-F2B5-289E-DB0F-413B8373BD21}"/>
              </a:ext>
            </a:extLst>
          </p:cNvPr>
          <p:cNvCxnSpPr>
            <a:cxnSpLocks/>
          </p:cNvCxnSpPr>
          <p:nvPr/>
        </p:nvCxnSpPr>
        <p:spPr>
          <a:xfrm flipH="1">
            <a:off x="2514317" y="6549369"/>
            <a:ext cx="36036" cy="145874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30">
            <a:extLst>
              <a:ext uri="{FF2B5EF4-FFF2-40B4-BE49-F238E27FC236}">
                <a16:creationId xmlns:a16="http://schemas.microsoft.com/office/drawing/2014/main" id="{3351EA57-0F95-72DF-E69B-179E6E93E56D}"/>
              </a:ext>
            </a:extLst>
          </p:cNvPr>
          <p:cNvCxnSpPr>
            <a:cxnSpLocks/>
          </p:cNvCxnSpPr>
          <p:nvPr/>
        </p:nvCxnSpPr>
        <p:spPr>
          <a:xfrm flipH="1">
            <a:off x="5809067" y="6662432"/>
            <a:ext cx="36036" cy="134568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31">
            <a:extLst>
              <a:ext uri="{FF2B5EF4-FFF2-40B4-BE49-F238E27FC236}">
                <a16:creationId xmlns:a16="http://schemas.microsoft.com/office/drawing/2014/main" id="{4E4197FB-13D2-9952-1F33-9049872739EF}"/>
              </a:ext>
            </a:extLst>
          </p:cNvPr>
          <p:cNvCxnSpPr/>
          <p:nvPr/>
        </p:nvCxnSpPr>
        <p:spPr>
          <a:xfrm>
            <a:off x="2550354" y="6549369"/>
            <a:ext cx="3294750" cy="11306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32">
            <a:extLst>
              <a:ext uri="{FF2B5EF4-FFF2-40B4-BE49-F238E27FC236}">
                <a16:creationId xmlns:a16="http://schemas.microsoft.com/office/drawing/2014/main" id="{56E62491-6D7E-72FF-0AFD-53599E7EF028}"/>
              </a:ext>
            </a:extLst>
          </p:cNvPr>
          <p:cNvCxnSpPr/>
          <p:nvPr/>
        </p:nvCxnSpPr>
        <p:spPr>
          <a:xfrm>
            <a:off x="2514317" y="8008116"/>
            <a:ext cx="32947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con angoli arrotondati 33">
            <a:extLst>
              <a:ext uri="{FF2B5EF4-FFF2-40B4-BE49-F238E27FC236}">
                <a16:creationId xmlns:a16="http://schemas.microsoft.com/office/drawing/2014/main" id="{9335C940-4EC5-9E02-E728-88637416A4A7}"/>
              </a:ext>
            </a:extLst>
          </p:cNvPr>
          <p:cNvSpPr/>
          <p:nvPr/>
        </p:nvSpPr>
        <p:spPr>
          <a:xfrm>
            <a:off x="1991147" y="6966336"/>
            <a:ext cx="321753" cy="9881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2" name="Rettangolo con angoli arrotondati 34">
            <a:extLst>
              <a:ext uri="{FF2B5EF4-FFF2-40B4-BE49-F238E27FC236}">
                <a16:creationId xmlns:a16="http://schemas.microsoft.com/office/drawing/2014/main" id="{87B236CB-4E7E-5AF7-3ABA-4D24888A62BA}"/>
              </a:ext>
            </a:extLst>
          </p:cNvPr>
          <p:cNvSpPr/>
          <p:nvPr/>
        </p:nvSpPr>
        <p:spPr>
          <a:xfrm>
            <a:off x="1991147" y="7113297"/>
            <a:ext cx="321753" cy="988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3" name="Rettangolo con angoli arrotondati 35">
            <a:extLst>
              <a:ext uri="{FF2B5EF4-FFF2-40B4-BE49-F238E27FC236}">
                <a16:creationId xmlns:a16="http://schemas.microsoft.com/office/drawing/2014/main" id="{97BFEEE6-9255-323A-842A-942E20F55862}"/>
              </a:ext>
            </a:extLst>
          </p:cNvPr>
          <p:cNvSpPr/>
          <p:nvPr/>
        </p:nvSpPr>
        <p:spPr>
          <a:xfrm>
            <a:off x="3638522" y="7163009"/>
            <a:ext cx="321753" cy="9881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4" name="Rettangolo con angoli arrotondati 36">
            <a:extLst>
              <a:ext uri="{FF2B5EF4-FFF2-40B4-BE49-F238E27FC236}">
                <a16:creationId xmlns:a16="http://schemas.microsoft.com/office/drawing/2014/main" id="{E82E63B0-E5DA-FA78-D60B-3B48F965933A}"/>
              </a:ext>
            </a:extLst>
          </p:cNvPr>
          <p:cNvSpPr/>
          <p:nvPr/>
        </p:nvSpPr>
        <p:spPr>
          <a:xfrm>
            <a:off x="3638522" y="7309970"/>
            <a:ext cx="321753" cy="988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5" name="Rettangolo con angoli arrotondati 37">
            <a:extLst>
              <a:ext uri="{FF2B5EF4-FFF2-40B4-BE49-F238E27FC236}">
                <a16:creationId xmlns:a16="http://schemas.microsoft.com/office/drawing/2014/main" id="{77783BB4-1CD2-C832-9582-BD7931EAF11B}"/>
              </a:ext>
            </a:extLst>
          </p:cNvPr>
          <p:cNvSpPr/>
          <p:nvPr/>
        </p:nvSpPr>
        <p:spPr>
          <a:xfrm>
            <a:off x="3638522" y="7014482"/>
            <a:ext cx="321753" cy="9881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26" name="Rettangolo con angoli arrotondati 40">
            <a:extLst>
              <a:ext uri="{FF2B5EF4-FFF2-40B4-BE49-F238E27FC236}">
                <a16:creationId xmlns:a16="http://schemas.microsoft.com/office/drawing/2014/main" id="{F9EDD5ED-56F9-EC25-6917-63B503EDDE80}"/>
              </a:ext>
            </a:extLst>
          </p:cNvPr>
          <p:cNvSpPr/>
          <p:nvPr/>
        </p:nvSpPr>
        <p:spPr>
          <a:xfrm>
            <a:off x="541144" y="8483897"/>
            <a:ext cx="669803" cy="33149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5"/>
          </a:p>
        </p:txBody>
      </p:sp>
      <p:sp>
        <p:nvSpPr>
          <p:cNvPr id="27" name="CasellaDiTesto 41">
            <a:extLst>
              <a:ext uri="{FF2B5EF4-FFF2-40B4-BE49-F238E27FC236}">
                <a16:creationId xmlns:a16="http://schemas.microsoft.com/office/drawing/2014/main" id="{CC19ADF0-E6BA-9B94-554C-5C09E5EBAD46}"/>
              </a:ext>
            </a:extLst>
          </p:cNvPr>
          <p:cNvSpPr txBox="1"/>
          <p:nvPr/>
        </p:nvSpPr>
        <p:spPr>
          <a:xfrm>
            <a:off x="1210946" y="8388044"/>
            <a:ext cx="16856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/>
              <a:t>IoT EDGE COMPUTER</a:t>
            </a:r>
            <a:endParaRPr lang="it-IT" sz="1575"/>
          </a:p>
        </p:txBody>
      </p:sp>
      <p:sp>
        <p:nvSpPr>
          <p:cNvPr id="28" name="CasellaDiTesto 42">
            <a:extLst>
              <a:ext uri="{FF2B5EF4-FFF2-40B4-BE49-F238E27FC236}">
                <a16:creationId xmlns:a16="http://schemas.microsoft.com/office/drawing/2014/main" id="{9F2589AD-F2B2-0141-E95D-0EA3558C313B}"/>
              </a:ext>
            </a:extLst>
          </p:cNvPr>
          <p:cNvSpPr txBox="1"/>
          <p:nvPr/>
        </p:nvSpPr>
        <p:spPr>
          <a:xfrm>
            <a:off x="3221989" y="8387769"/>
            <a:ext cx="13419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/>
              <a:t>SMART PLUGS</a:t>
            </a:r>
            <a:endParaRPr lang="it-IT" sz="1650"/>
          </a:p>
        </p:txBody>
      </p:sp>
      <p:sp>
        <p:nvSpPr>
          <p:cNvPr id="29" name="CasellaDiTesto 43">
            <a:extLst>
              <a:ext uri="{FF2B5EF4-FFF2-40B4-BE49-F238E27FC236}">
                <a16:creationId xmlns:a16="http://schemas.microsoft.com/office/drawing/2014/main" id="{06CF383A-268F-CFEE-41C4-FF08C6C82885}"/>
              </a:ext>
            </a:extLst>
          </p:cNvPr>
          <p:cNvSpPr txBox="1"/>
          <p:nvPr/>
        </p:nvSpPr>
        <p:spPr>
          <a:xfrm>
            <a:off x="5008196" y="8469941"/>
            <a:ext cx="208983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/>
              <a:t>MULTISENSORS</a:t>
            </a:r>
            <a:endParaRPr lang="it-IT" sz="1650"/>
          </a:p>
        </p:txBody>
      </p:sp>
      <p:grpSp>
        <p:nvGrpSpPr>
          <p:cNvPr id="30" name="Gruppo 50">
            <a:extLst>
              <a:ext uri="{FF2B5EF4-FFF2-40B4-BE49-F238E27FC236}">
                <a16:creationId xmlns:a16="http://schemas.microsoft.com/office/drawing/2014/main" id="{F4BEF943-942B-160C-9320-C27EDE91907B}"/>
              </a:ext>
            </a:extLst>
          </p:cNvPr>
          <p:cNvGrpSpPr/>
          <p:nvPr/>
        </p:nvGrpSpPr>
        <p:grpSpPr>
          <a:xfrm>
            <a:off x="1027671" y="2933335"/>
            <a:ext cx="5965824" cy="3175346"/>
            <a:chOff x="422717" y="1793174"/>
            <a:chExt cx="3461990" cy="1842665"/>
          </a:xfrm>
        </p:grpSpPr>
        <p:pic>
          <p:nvPicPr>
            <p:cNvPr id="31" name="Immagine 8">
              <a:extLst>
                <a:ext uri="{FF2B5EF4-FFF2-40B4-BE49-F238E27FC236}">
                  <a16:creationId xmlns:a16="http://schemas.microsoft.com/office/drawing/2014/main" id="{85630140-E55A-4370-C95D-BF9DB1BDB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717" y="1831926"/>
              <a:ext cx="3373553" cy="1803913"/>
            </a:xfrm>
            <a:prstGeom prst="rect">
              <a:avLst/>
            </a:prstGeom>
          </p:spPr>
        </p:pic>
        <p:sp>
          <p:nvSpPr>
            <p:cNvPr id="32" name="Ovale 9">
              <a:extLst>
                <a:ext uri="{FF2B5EF4-FFF2-40B4-BE49-F238E27FC236}">
                  <a16:creationId xmlns:a16="http://schemas.microsoft.com/office/drawing/2014/main" id="{66877A02-E343-5818-C3F2-DF812DAC6B26}"/>
                </a:ext>
              </a:extLst>
            </p:cNvPr>
            <p:cNvSpPr/>
            <p:nvPr/>
          </p:nvSpPr>
          <p:spPr>
            <a:xfrm>
              <a:off x="2080423" y="2655899"/>
              <a:ext cx="38812" cy="388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cxnSp>
          <p:nvCxnSpPr>
            <p:cNvPr id="33" name="Connettore diritto 10">
              <a:extLst>
                <a:ext uri="{FF2B5EF4-FFF2-40B4-BE49-F238E27FC236}">
                  <a16:creationId xmlns:a16="http://schemas.microsoft.com/office/drawing/2014/main" id="{0B1E688C-EAFB-CC02-AB90-A2DD88F30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7381" y="2006433"/>
              <a:ext cx="5684" cy="65515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11">
              <a:extLst>
                <a:ext uri="{FF2B5EF4-FFF2-40B4-BE49-F238E27FC236}">
                  <a16:creationId xmlns:a16="http://schemas.microsoft.com/office/drawing/2014/main" id="{5B20CDF4-686B-5E03-1F99-2CA1B07500F9}"/>
                </a:ext>
              </a:extLst>
            </p:cNvPr>
            <p:cNvCxnSpPr>
              <a:cxnSpLocks/>
            </p:cNvCxnSpPr>
            <p:nvPr/>
          </p:nvCxnSpPr>
          <p:spPr>
            <a:xfrm>
              <a:off x="2105758" y="2006433"/>
              <a:ext cx="1395773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e 12">
              <a:extLst>
                <a:ext uri="{FF2B5EF4-FFF2-40B4-BE49-F238E27FC236}">
                  <a16:creationId xmlns:a16="http://schemas.microsoft.com/office/drawing/2014/main" id="{E716C8E3-FE76-EFA7-7B80-D5EA62D0D200}"/>
                </a:ext>
              </a:extLst>
            </p:cNvPr>
            <p:cNvSpPr/>
            <p:nvPr/>
          </p:nvSpPr>
          <p:spPr>
            <a:xfrm>
              <a:off x="2384605" y="2746848"/>
              <a:ext cx="38812" cy="3881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cxnSp>
          <p:nvCxnSpPr>
            <p:cNvPr id="36" name="Connettore diritto 13">
              <a:extLst>
                <a:ext uri="{FF2B5EF4-FFF2-40B4-BE49-F238E27FC236}">
                  <a16:creationId xmlns:a16="http://schemas.microsoft.com/office/drawing/2014/main" id="{770CBA4F-2503-52AB-A7BA-59969DBEDE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1562" y="2273270"/>
              <a:ext cx="1" cy="479262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14">
              <a:extLst>
                <a:ext uri="{FF2B5EF4-FFF2-40B4-BE49-F238E27FC236}">
                  <a16:creationId xmlns:a16="http://schemas.microsoft.com/office/drawing/2014/main" id="{0FDCEB22-0895-9ED5-49CA-EB53E6B22764}"/>
                </a:ext>
              </a:extLst>
            </p:cNvPr>
            <p:cNvSpPr txBox="1"/>
            <p:nvPr/>
          </p:nvSpPr>
          <p:spPr>
            <a:xfrm>
              <a:off x="2434902" y="2095603"/>
              <a:ext cx="1310060" cy="18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0070C0"/>
                  </a:solidFill>
                </a:rPr>
                <a:t>Zone A1 - sensor_01</a:t>
              </a:r>
              <a:endParaRPr lang="it-IT" sz="1500">
                <a:solidFill>
                  <a:srgbClr val="0070C0"/>
                </a:solidFill>
              </a:endParaRPr>
            </a:p>
          </p:txBody>
        </p:sp>
        <p:cxnSp>
          <p:nvCxnSpPr>
            <p:cNvPr id="38" name="Connettore diritto 15">
              <a:extLst>
                <a:ext uri="{FF2B5EF4-FFF2-40B4-BE49-F238E27FC236}">
                  <a16:creationId xmlns:a16="http://schemas.microsoft.com/office/drawing/2014/main" id="{32F383C9-C754-6269-FEFE-677AB90EE80D}"/>
                </a:ext>
              </a:extLst>
            </p:cNvPr>
            <p:cNvCxnSpPr>
              <a:cxnSpLocks/>
            </p:cNvCxnSpPr>
            <p:nvPr/>
          </p:nvCxnSpPr>
          <p:spPr>
            <a:xfrm>
              <a:off x="2401563" y="2273270"/>
              <a:ext cx="1394707" cy="25246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16">
              <a:extLst>
                <a:ext uri="{FF2B5EF4-FFF2-40B4-BE49-F238E27FC236}">
                  <a16:creationId xmlns:a16="http://schemas.microsoft.com/office/drawing/2014/main" id="{E0910AEA-9B24-5781-2CE7-DCABED5544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9660" y="2610548"/>
              <a:ext cx="214945" cy="29544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17">
              <a:extLst>
                <a:ext uri="{FF2B5EF4-FFF2-40B4-BE49-F238E27FC236}">
                  <a16:creationId xmlns:a16="http://schemas.microsoft.com/office/drawing/2014/main" id="{CA7CF80A-87BB-A841-EF97-CD103F4C9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69661" y="2905996"/>
              <a:ext cx="1259624" cy="35214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18">
              <a:extLst>
                <a:ext uri="{FF2B5EF4-FFF2-40B4-BE49-F238E27FC236}">
                  <a16:creationId xmlns:a16="http://schemas.microsoft.com/office/drawing/2014/main" id="{95C1C08C-2DBF-31D4-AFDD-14133A6A7F4A}"/>
                </a:ext>
              </a:extLst>
            </p:cNvPr>
            <p:cNvCxnSpPr/>
            <p:nvPr/>
          </p:nvCxnSpPr>
          <p:spPr>
            <a:xfrm>
              <a:off x="2385392" y="2625418"/>
              <a:ext cx="1223615" cy="37558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19">
              <a:extLst>
                <a:ext uri="{FF2B5EF4-FFF2-40B4-BE49-F238E27FC236}">
                  <a16:creationId xmlns:a16="http://schemas.microsoft.com/office/drawing/2014/main" id="{EEA2C7E8-2918-4DF1-2EE0-54620926D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671" y="3001006"/>
              <a:ext cx="188335" cy="26000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20">
              <a:extLst>
                <a:ext uri="{FF2B5EF4-FFF2-40B4-BE49-F238E27FC236}">
                  <a16:creationId xmlns:a16="http://schemas.microsoft.com/office/drawing/2014/main" id="{E5AA59DA-8429-774D-E2FF-4536498CBDD2}"/>
                </a:ext>
              </a:extLst>
            </p:cNvPr>
            <p:cNvSpPr txBox="1"/>
            <p:nvPr/>
          </p:nvSpPr>
          <p:spPr>
            <a:xfrm>
              <a:off x="2132224" y="1793174"/>
              <a:ext cx="1402646" cy="187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>
                  <a:solidFill>
                    <a:srgbClr val="FF0000"/>
                  </a:solidFill>
                </a:rPr>
                <a:t>Zone A2 - sensor_02</a:t>
              </a:r>
              <a:endParaRPr lang="it-IT" sz="1500">
                <a:solidFill>
                  <a:srgbClr val="FF0000"/>
                </a:solidFill>
              </a:endParaRPr>
            </a:p>
          </p:txBody>
        </p:sp>
        <p:sp>
          <p:nvSpPr>
            <p:cNvPr id="44" name="Rettangolo 21">
              <a:extLst>
                <a:ext uri="{FF2B5EF4-FFF2-40B4-BE49-F238E27FC236}">
                  <a16:creationId xmlns:a16="http://schemas.microsoft.com/office/drawing/2014/main" id="{409BE258-C19F-8905-69D5-D87CA0F4A0EF}"/>
                </a:ext>
              </a:extLst>
            </p:cNvPr>
            <p:cNvSpPr/>
            <p:nvPr/>
          </p:nvSpPr>
          <p:spPr>
            <a:xfrm>
              <a:off x="3707723" y="1905358"/>
              <a:ext cx="176984" cy="290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sp>
        <p:nvSpPr>
          <p:cNvPr id="50" name="Rettangolo con angoli arrotondati 54">
            <a:extLst>
              <a:ext uri="{FF2B5EF4-FFF2-40B4-BE49-F238E27FC236}">
                <a16:creationId xmlns:a16="http://schemas.microsoft.com/office/drawing/2014/main" id="{87DB711C-ACCE-47B1-5826-B6D4EB4D1010}"/>
              </a:ext>
            </a:extLst>
          </p:cNvPr>
          <p:cNvSpPr/>
          <p:nvPr/>
        </p:nvSpPr>
        <p:spPr>
          <a:xfrm>
            <a:off x="2627953" y="8483897"/>
            <a:ext cx="669803" cy="3314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5"/>
          </a:p>
        </p:txBody>
      </p:sp>
      <p:sp>
        <p:nvSpPr>
          <p:cNvPr id="51" name="Rettangolo con angoli arrotondati 55">
            <a:extLst>
              <a:ext uri="{FF2B5EF4-FFF2-40B4-BE49-F238E27FC236}">
                <a16:creationId xmlns:a16="http://schemas.microsoft.com/office/drawing/2014/main" id="{75E99585-367B-0F18-93E8-92FB48B454CA}"/>
              </a:ext>
            </a:extLst>
          </p:cNvPr>
          <p:cNvSpPr/>
          <p:nvPr/>
        </p:nvSpPr>
        <p:spPr>
          <a:xfrm>
            <a:off x="4326857" y="8483897"/>
            <a:ext cx="669803" cy="3314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5"/>
          </a:p>
        </p:txBody>
      </p:sp>
      <p:pic>
        <p:nvPicPr>
          <p:cNvPr id="2" name="Immagine 6" descr="Immagine che contiene testo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664EF3FA-EA12-CC14-6B68-70045F2E4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41" y="2860814"/>
            <a:ext cx="10856480" cy="4414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C1514-EACA-F164-86D5-4906C1018FAD}"/>
              </a:ext>
            </a:extLst>
          </p:cNvPr>
          <p:cNvSpPr txBox="1"/>
          <p:nvPr/>
        </p:nvSpPr>
        <p:spPr>
          <a:xfrm>
            <a:off x="9775658" y="7212115"/>
            <a:ext cx="638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ko-KR" sz="3600">
                <a:solidFill>
                  <a:srgbClr val="0070C0"/>
                </a:solidFill>
                <a:cs typeface="Arial" pitchFamily="34" charset="0"/>
              </a:rPr>
              <a:t>6-months temperature data</a:t>
            </a:r>
            <a:endParaRPr lang="ko-KR" altLang="en-US" sz="3600">
              <a:solidFill>
                <a:srgbClr val="007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DD576-F123-EB24-6A22-1D6D17EF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6653E-58C7-0BF5-936F-16001CAA45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19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2990B0-0FCD-6A35-2F21-5BAB83A7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4E652A91-E9BC-276A-5D3C-74043FECD7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22FE6803-1266-98C6-7480-2B94ED7E5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grpSp>
        <p:nvGrpSpPr>
          <p:cNvPr id="7" name="Gruppo 1043">
            <a:extLst>
              <a:ext uri="{FF2B5EF4-FFF2-40B4-BE49-F238E27FC236}">
                <a16:creationId xmlns:a16="http://schemas.microsoft.com/office/drawing/2014/main" id="{6765A6F1-8B97-5FB3-28AF-610B86675325}"/>
              </a:ext>
            </a:extLst>
          </p:cNvPr>
          <p:cNvGrpSpPr/>
          <p:nvPr/>
        </p:nvGrpSpPr>
        <p:grpSpPr>
          <a:xfrm>
            <a:off x="572635" y="2657774"/>
            <a:ext cx="17142731" cy="4959213"/>
            <a:chOff x="266431" y="122858"/>
            <a:chExt cx="12975349" cy="3753632"/>
          </a:xfrm>
        </p:grpSpPr>
        <p:pic>
          <p:nvPicPr>
            <p:cNvPr id="10" name="Immagine 1">
              <a:extLst>
                <a:ext uri="{FF2B5EF4-FFF2-40B4-BE49-F238E27FC236}">
                  <a16:creationId xmlns:a16="http://schemas.microsoft.com/office/drawing/2014/main" id="{11BA5642-9E86-A94E-9ECD-3F2979D37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5472"/>
            <a:stretch/>
          </p:blipFill>
          <p:spPr>
            <a:xfrm>
              <a:off x="7818689" y="799630"/>
              <a:ext cx="400249" cy="515613"/>
            </a:xfrm>
            <a:prstGeom prst="rect">
              <a:avLst/>
            </a:prstGeom>
          </p:spPr>
        </p:pic>
        <p:pic>
          <p:nvPicPr>
            <p:cNvPr id="45" name="Immagine 2" descr="Immagine che contiene edificio, schizzo, gabbia&#10;&#10;Descrizione generata automaticamente">
              <a:extLst>
                <a:ext uri="{FF2B5EF4-FFF2-40B4-BE49-F238E27FC236}">
                  <a16:creationId xmlns:a16="http://schemas.microsoft.com/office/drawing/2014/main" id="{C946C0BA-83C2-8823-A59A-F7C42ABA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432" y="1489230"/>
              <a:ext cx="1022520" cy="587425"/>
            </a:xfrm>
            <a:prstGeom prst="rect">
              <a:avLst/>
            </a:prstGeom>
          </p:spPr>
        </p:pic>
        <p:pic>
          <p:nvPicPr>
            <p:cNvPr id="46" name="Immagine 3" descr="Immagine che contiene schizzo, gabbia&#10;&#10;Descrizione generata automaticamente">
              <a:extLst>
                <a:ext uri="{FF2B5EF4-FFF2-40B4-BE49-F238E27FC236}">
                  <a16:creationId xmlns:a16="http://schemas.microsoft.com/office/drawing/2014/main" id="{8E08E3B8-199C-D805-94DF-789ECC743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" t="21042" r="11136" b="6828"/>
            <a:stretch/>
          </p:blipFill>
          <p:spPr>
            <a:xfrm>
              <a:off x="3908261" y="1483344"/>
              <a:ext cx="1161280" cy="552374"/>
            </a:xfrm>
            <a:prstGeom prst="rect">
              <a:avLst/>
            </a:prstGeom>
          </p:spPr>
        </p:pic>
        <p:sp>
          <p:nvSpPr>
            <p:cNvPr id="47" name="Rettangolo con angoli arrotondati 5">
              <a:extLst>
                <a:ext uri="{FF2B5EF4-FFF2-40B4-BE49-F238E27FC236}">
                  <a16:creationId xmlns:a16="http://schemas.microsoft.com/office/drawing/2014/main" id="{E7375FE1-7C78-5164-CE06-5C338C4107F7}"/>
                </a:ext>
              </a:extLst>
            </p:cNvPr>
            <p:cNvSpPr/>
            <p:nvPr/>
          </p:nvSpPr>
          <p:spPr>
            <a:xfrm>
              <a:off x="9448652" y="2151831"/>
              <a:ext cx="3687586" cy="1366626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48" name="CasellaDiTesto 6">
              <a:extLst>
                <a:ext uri="{FF2B5EF4-FFF2-40B4-BE49-F238E27FC236}">
                  <a16:creationId xmlns:a16="http://schemas.microsoft.com/office/drawing/2014/main" id="{3C96AA4E-D3BE-ADFB-3448-B210F2A4823B}"/>
                </a:ext>
              </a:extLst>
            </p:cNvPr>
            <p:cNvSpPr txBox="1"/>
            <p:nvPr/>
          </p:nvSpPr>
          <p:spPr>
            <a:xfrm>
              <a:off x="9574303" y="2251522"/>
              <a:ext cx="1436189" cy="3494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SENSOR PLACEMENT AREAS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sp>
          <p:nvSpPr>
            <p:cNvPr id="49" name="Rettangolo con angoli arrotondati 7">
              <a:extLst>
                <a:ext uri="{FF2B5EF4-FFF2-40B4-BE49-F238E27FC236}">
                  <a16:creationId xmlns:a16="http://schemas.microsoft.com/office/drawing/2014/main" id="{607829E3-346C-49EF-0339-7C384DDA574C}"/>
                </a:ext>
              </a:extLst>
            </p:cNvPr>
            <p:cNvSpPr/>
            <p:nvPr/>
          </p:nvSpPr>
          <p:spPr>
            <a:xfrm>
              <a:off x="6917368" y="2002751"/>
              <a:ext cx="2132922" cy="1515705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52" name="Rettangolo con angoli arrotondati 8">
              <a:extLst>
                <a:ext uri="{FF2B5EF4-FFF2-40B4-BE49-F238E27FC236}">
                  <a16:creationId xmlns:a16="http://schemas.microsoft.com/office/drawing/2014/main" id="{14EAEBF4-B5F8-3C5B-3092-CA628A112B56}"/>
                </a:ext>
              </a:extLst>
            </p:cNvPr>
            <p:cNvSpPr/>
            <p:nvPr/>
          </p:nvSpPr>
          <p:spPr>
            <a:xfrm>
              <a:off x="6917369" y="603357"/>
              <a:ext cx="2132922" cy="1284763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53" name="CasellaDiTesto 9">
              <a:extLst>
                <a:ext uri="{FF2B5EF4-FFF2-40B4-BE49-F238E27FC236}">
                  <a16:creationId xmlns:a16="http://schemas.microsoft.com/office/drawing/2014/main" id="{FE6902A5-69FB-AD5D-CF6B-3105B32AA7C8}"/>
                </a:ext>
              </a:extLst>
            </p:cNvPr>
            <p:cNvSpPr txBox="1"/>
            <p:nvPr/>
          </p:nvSpPr>
          <p:spPr>
            <a:xfrm>
              <a:off x="7323109" y="418533"/>
              <a:ext cx="1622393" cy="3494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CFD SIMULATIONS AND ANALYSIS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sp>
          <p:nvSpPr>
            <p:cNvPr id="54" name="CasellaDiTesto 10">
              <a:extLst>
                <a:ext uri="{FF2B5EF4-FFF2-40B4-BE49-F238E27FC236}">
                  <a16:creationId xmlns:a16="http://schemas.microsoft.com/office/drawing/2014/main" id="{495CA9AF-7719-0B34-6634-06DFF6DDC437}"/>
                </a:ext>
              </a:extLst>
            </p:cNvPr>
            <p:cNvSpPr txBox="1"/>
            <p:nvPr/>
          </p:nvSpPr>
          <p:spPr>
            <a:xfrm>
              <a:off x="7249519" y="3026491"/>
              <a:ext cx="1644358" cy="3494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REAL TIME DATA AND MODEL VALIDATION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sp>
          <p:nvSpPr>
            <p:cNvPr id="55" name="Rettangolo con angoli arrotondati 11">
              <a:extLst>
                <a:ext uri="{FF2B5EF4-FFF2-40B4-BE49-F238E27FC236}">
                  <a16:creationId xmlns:a16="http://schemas.microsoft.com/office/drawing/2014/main" id="{C3E09060-B98F-6411-A1DE-1301021AEF0E}"/>
                </a:ext>
              </a:extLst>
            </p:cNvPr>
            <p:cNvSpPr/>
            <p:nvPr/>
          </p:nvSpPr>
          <p:spPr>
            <a:xfrm>
              <a:off x="9448652" y="473513"/>
              <a:ext cx="3679260" cy="1111828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pic>
          <p:nvPicPr>
            <p:cNvPr id="56" name="Immagine 12" descr="Immagine che contiene testo, schermata, Diagramma, Carattere&#10;&#10;Descrizione generata automaticamente">
              <a:extLst>
                <a:ext uri="{FF2B5EF4-FFF2-40B4-BE49-F238E27FC236}">
                  <a16:creationId xmlns:a16="http://schemas.microsoft.com/office/drawing/2014/main" id="{3709E588-90E0-055A-8009-65A7B2DD9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8705" y="2166026"/>
              <a:ext cx="1739427" cy="739912"/>
            </a:xfrm>
            <a:prstGeom prst="rect">
              <a:avLst/>
            </a:prstGeom>
          </p:spPr>
        </p:pic>
        <p:sp>
          <p:nvSpPr>
            <p:cNvPr id="57" name="CasellaDiTesto 13">
              <a:extLst>
                <a:ext uri="{FF2B5EF4-FFF2-40B4-BE49-F238E27FC236}">
                  <a16:creationId xmlns:a16="http://schemas.microsoft.com/office/drawing/2014/main" id="{A3FC8FAE-3291-4F6A-C50B-34C0BC7E1B14}"/>
                </a:ext>
              </a:extLst>
            </p:cNvPr>
            <p:cNvSpPr txBox="1"/>
            <p:nvPr/>
          </p:nvSpPr>
          <p:spPr>
            <a:xfrm>
              <a:off x="6934057" y="480951"/>
              <a:ext cx="488889" cy="262076"/>
            </a:xfrm>
            <a:prstGeom prst="rect">
              <a:avLst/>
            </a:prstGeom>
            <a:solidFill>
              <a:srgbClr val="1166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>
                  <a:solidFill>
                    <a:schemeClr val="bg1"/>
                  </a:solidFill>
                </a:rPr>
                <a:t>3</a:t>
              </a:r>
              <a:endParaRPr lang="it-IT" sz="1650" b="1">
                <a:solidFill>
                  <a:schemeClr val="bg1"/>
                </a:solidFill>
              </a:endParaRPr>
            </a:p>
          </p:txBody>
        </p:sp>
        <p:sp>
          <p:nvSpPr>
            <p:cNvPr id="58" name="CasellaDiTesto 14">
              <a:extLst>
                <a:ext uri="{FF2B5EF4-FFF2-40B4-BE49-F238E27FC236}">
                  <a16:creationId xmlns:a16="http://schemas.microsoft.com/office/drawing/2014/main" id="{F306F3C8-4308-1DA5-6DE6-7705F18F9CD7}"/>
                </a:ext>
              </a:extLst>
            </p:cNvPr>
            <p:cNvSpPr txBox="1"/>
            <p:nvPr/>
          </p:nvSpPr>
          <p:spPr>
            <a:xfrm>
              <a:off x="6943581" y="3077800"/>
              <a:ext cx="488889" cy="262076"/>
            </a:xfrm>
            <a:prstGeom prst="rect">
              <a:avLst/>
            </a:prstGeom>
            <a:solidFill>
              <a:srgbClr val="1166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>
                  <a:solidFill>
                    <a:schemeClr val="bg1"/>
                  </a:solidFill>
                </a:rPr>
                <a:t>3A</a:t>
              </a:r>
              <a:endParaRPr lang="it-IT" sz="1650" b="1">
                <a:solidFill>
                  <a:schemeClr val="bg1"/>
                </a:solidFill>
              </a:endParaRPr>
            </a:p>
          </p:txBody>
        </p:sp>
        <p:grpSp>
          <p:nvGrpSpPr>
            <p:cNvPr id="59" name="Gruppo 15">
              <a:extLst>
                <a:ext uri="{FF2B5EF4-FFF2-40B4-BE49-F238E27FC236}">
                  <a16:creationId xmlns:a16="http://schemas.microsoft.com/office/drawing/2014/main" id="{31A426DF-8149-370D-8F77-04D1854BD65D}"/>
                </a:ext>
              </a:extLst>
            </p:cNvPr>
            <p:cNvGrpSpPr/>
            <p:nvPr/>
          </p:nvGrpSpPr>
          <p:grpSpPr>
            <a:xfrm>
              <a:off x="9800260" y="1673423"/>
              <a:ext cx="2879156" cy="425369"/>
              <a:chOff x="3197757" y="5371774"/>
              <a:chExt cx="2879156" cy="425369"/>
            </a:xfrm>
          </p:grpSpPr>
          <p:sp>
            <p:nvSpPr>
              <p:cNvPr id="122" name="Rettangolo con angoli arrotondati 16">
                <a:extLst>
                  <a:ext uri="{FF2B5EF4-FFF2-40B4-BE49-F238E27FC236}">
                    <a16:creationId xmlns:a16="http://schemas.microsoft.com/office/drawing/2014/main" id="{05D6BD66-CE1E-74F1-7639-2FCD74482848}"/>
                  </a:ext>
                </a:extLst>
              </p:cNvPr>
              <p:cNvSpPr/>
              <p:nvPr/>
            </p:nvSpPr>
            <p:spPr>
              <a:xfrm>
                <a:off x="3442201" y="5371774"/>
                <a:ext cx="2634712" cy="425369"/>
              </a:xfrm>
              <a:prstGeom prst="roundRect">
                <a:avLst/>
              </a:prstGeom>
              <a:solidFill>
                <a:srgbClr val="FF000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23" name="CasellaDiTesto 17">
                <a:extLst>
                  <a:ext uri="{FF2B5EF4-FFF2-40B4-BE49-F238E27FC236}">
                    <a16:creationId xmlns:a16="http://schemas.microsoft.com/office/drawing/2014/main" id="{186DBDA1-A675-29B7-FA49-9CD3B36458E6}"/>
                  </a:ext>
                </a:extLst>
              </p:cNvPr>
              <p:cNvSpPr txBox="1"/>
              <p:nvPr/>
            </p:nvSpPr>
            <p:spPr>
              <a:xfrm>
                <a:off x="3514210" y="5462095"/>
                <a:ext cx="1622393" cy="209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70C0"/>
                    </a:solidFill>
                  </a:rPr>
                  <a:t>RESULTS</a:t>
                </a:r>
                <a:endParaRPr lang="it-IT" sz="1200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24" name="CasellaDiTesto 18">
                <a:extLst>
                  <a:ext uri="{FF2B5EF4-FFF2-40B4-BE49-F238E27FC236}">
                    <a16:creationId xmlns:a16="http://schemas.microsoft.com/office/drawing/2014/main" id="{AE269CD4-76D6-D1F2-DE09-0B7DD981DC30}"/>
                  </a:ext>
                </a:extLst>
              </p:cNvPr>
              <p:cNvSpPr txBox="1"/>
              <p:nvPr/>
            </p:nvSpPr>
            <p:spPr>
              <a:xfrm>
                <a:off x="3197757" y="5455121"/>
                <a:ext cx="488889" cy="262076"/>
              </a:xfrm>
              <a:prstGeom prst="rect">
                <a:avLst/>
              </a:prstGeom>
              <a:solidFill>
                <a:srgbClr val="1166B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50" b="1">
                    <a:solidFill>
                      <a:schemeClr val="bg1"/>
                    </a:solidFill>
                  </a:rPr>
                  <a:t>5</a:t>
                </a:r>
                <a:endParaRPr lang="it-IT" sz="165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25" name="Immagine 19">
                <a:extLst>
                  <a:ext uri="{FF2B5EF4-FFF2-40B4-BE49-F238E27FC236}">
                    <a16:creationId xmlns:a16="http://schemas.microsoft.com/office/drawing/2014/main" id="{390ACBF6-AF27-EDE5-3702-B4BDCBEBE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85000"/>
              </a:blip>
              <a:stretch>
                <a:fillRect/>
              </a:stretch>
            </p:blipFill>
            <p:spPr>
              <a:xfrm>
                <a:off x="5210676" y="5402481"/>
                <a:ext cx="395160" cy="388105"/>
              </a:xfrm>
              <a:prstGeom prst="rect">
                <a:avLst/>
              </a:prstGeom>
            </p:spPr>
          </p:pic>
        </p:grpSp>
        <p:sp>
          <p:nvSpPr>
            <p:cNvPr id="60" name="CasellaDiTesto 20">
              <a:extLst>
                <a:ext uri="{FF2B5EF4-FFF2-40B4-BE49-F238E27FC236}">
                  <a16:creationId xmlns:a16="http://schemas.microsoft.com/office/drawing/2014/main" id="{8EC9EF80-89CE-2CA8-8D71-9D671587A40B}"/>
                </a:ext>
              </a:extLst>
            </p:cNvPr>
            <p:cNvSpPr txBox="1"/>
            <p:nvPr/>
          </p:nvSpPr>
          <p:spPr>
            <a:xfrm>
              <a:off x="9192241" y="2305282"/>
              <a:ext cx="488889" cy="262076"/>
            </a:xfrm>
            <a:prstGeom prst="rect">
              <a:avLst/>
            </a:prstGeom>
            <a:solidFill>
              <a:srgbClr val="1166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>
                  <a:solidFill>
                    <a:schemeClr val="bg1"/>
                  </a:solidFill>
                </a:rPr>
                <a:t>6</a:t>
              </a:r>
            </a:p>
          </p:txBody>
        </p:sp>
        <p:pic>
          <p:nvPicPr>
            <p:cNvPr id="61" name="Immagine 21" descr="Immagine che contiene schermata, Policromia, Elementi grafici, grafica&#10;&#10;Descrizione generata automaticamente">
              <a:extLst>
                <a:ext uri="{FF2B5EF4-FFF2-40B4-BE49-F238E27FC236}">
                  <a16:creationId xmlns:a16="http://schemas.microsoft.com/office/drawing/2014/main" id="{11EB175F-6927-DFE9-C4F4-FEA81FB18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05" b="18196"/>
            <a:stretch/>
          </p:blipFill>
          <p:spPr>
            <a:xfrm>
              <a:off x="10966009" y="991806"/>
              <a:ext cx="2039440" cy="468025"/>
            </a:xfrm>
            <a:prstGeom prst="rect">
              <a:avLst/>
            </a:prstGeom>
          </p:spPr>
        </p:pic>
        <p:pic>
          <p:nvPicPr>
            <p:cNvPr id="62" name="Immagine 22" descr="Immagine che contiene schermata, Policromia, Rettangolo, grafica&#10;&#10;Descrizione generata automaticamente">
              <a:extLst>
                <a:ext uri="{FF2B5EF4-FFF2-40B4-BE49-F238E27FC236}">
                  <a16:creationId xmlns:a16="http://schemas.microsoft.com/office/drawing/2014/main" id="{074F79E1-3D1E-6ECA-06A1-5DC9F5B6A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68" b="19501"/>
            <a:stretch/>
          </p:blipFill>
          <p:spPr>
            <a:xfrm>
              <a:off x="10937271" y="550020"/>
              <a:ext cx="2039440" cy="445548"/>
            </a:xfrm>
            <a:prstGeom prst="rect">
              <a:avLst/>
            </a:prstGeom>
          </p:spPr>
        </p:pic>
        <p:sp>
          <p:nvSpPr>
            <p:cNvPr id="63" name="CasellaDiTesto 23">
              <a:extLst>
                <a:ext uri="{FF2B5EF4-FFF2-40B4-BE49-F238E27FC236}">
                  <a16:creationId xmlns:a16="http://schemas.microsoft.com/office/drawing/2014/main" id="{DF7663BE-CF8C-4CF2-50F4-53A2401FFF36}"/>
                </a:ext>
              </a:extLst>
            </p:cNvPr>
            <p:cNvSpPr txBox="1"/>
            <p:nvPr/>
          </p:nvSpPr>
          <p:spPr>
            <a:xfrm>
              <a:off x="9376420" y="911384"/>
              <a:ext cx="1376539" cy="3494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WALL MASKS </a:t>
              </a:r>
            </a:p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EXTRACTION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sp>
          <p:nvSpPr>
            <p:cNvPr id="64" name="CasellaDiTesto 24">
              <a:extLst>
                <a:ext uri="{FF2B5EF4-FFF2-40B4-BE49-F238E27FC236}">
                  <a16:creationId xmlns:a16="http://schemas.microsoft.com/office/drawing/2014/main" id="{816551E3-34D5-5916-BBFE-EA1E36158FD5}"/>
                </a:ext>
              </a:extLst>
            </p:cNvPr>
            <p:cNvSpPr txBox="1"/>
            <p:nvPr/>
          </p:nvSpPr>
          <p:spPr>
            <a:xfrm>
              <a:off x="9163372" y="955275"/>
              <a:ext cx="488889" cy="262076"/>
            </a:xfrm>
            <a:prstGeom prst="rect">
              <a:avLst/>
            </a:prstGeom>
            <a:solidFill>
              <a:srgbClr val="1166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>
                  <a:solidFill>
                    <a:schemeClr val="bg1"/>
                  </a:solidFill>
                </a:rPr>
                <a:t>4</a:t>
              </a:r>
              <a:endParaRPr lang="it-IT" sz="1650" b="1">
                <a:solidFill>
                  <a:schemeClr val="bg1"/>
                </a:solidFill>
              </a:endParaRPr>
            </a:p>
          </p:txBody>
        </p:sp>
        <p:sp>
          <p:nvSpPr>
            <p:cNvPr id="65" name="Rettangolo con angoli arrotondati 25">
              <a:extLst>
                <a:ext uri="{FF2B5EF4-FFF2-40B4-BE49-F238E27FC236}">
                  <a16:creationId xmlns:a16="http://schemas.microsoft.com/office/drawing/2014/main" id="{DF4C46A1-E29D-4097-40CF-61A59AA2D644}"/>
                </a:ext>
              </a:extLst>
            </p:cNvPr>
            <p:cNvSpPr/>
            <p:nvPr/>
          </p:nvSpPr>
          <p:spPr>
            <a:xfrm>
              <a:off x="6839971" y="124325"/>
              <a:ext cx="6401809" cy="3752165"/>
            </a:xfrm>
            <a:prstGeom prst="roundRect">
              <a:avLst>
                <a:gd name="adj" fmla="val 412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pic>
          <p:nvPicPr>
            <p:cNvPr id="66" name="Immagine 26" descr="Immagine che contiene treno, Modello in scala, giocattolo&#10;&#10;Descrizione generata automaticamente">
              <a:extLst>
                <a:ext uri="{FF2B5EF4-FFF2-40B4-BE49-F238E27FC236}">
                  <a16:creationId xmlns:a16="http://schemas.microsoft.com/office/drawing/2014/main" id="{82518774-980B-4D45-C967-226305F4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84" y="1482558"/>
              <a:ext cx="1773260" cy="789191"/>
            </a:xfrm>
            <a:prstGeom prst="rect">
              <a:avLst/>
            </a:prstGeom>
          </p:spPr>
        </p:pic>
        <p:pic>
          <p:nvPicPr>
            <p:cNvPr id="67" name="Immagine 27" descr="Immagine che contiene Modello in scala&#10;&#10;Descrizione generata automaticamente">
              <a:extLst>
                <a:ext uri="{FF2B5EF4-FFF2-40B4-BE49-F238E27FC236}">
                  <a16:creationId xmlns:a16="http://schemas.microsoft.com/office/drawing/2014/main" id="{A4B58BC7-1EF9-5C52-CA8A-A0A0842F0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70" y="122859"/>
              <a:ext cx="1572612" cy="790160"/>
            </a:xfrm>
            <a:prstGeom prst="rect">
              <a:avLst/>
            </a:prstGeom>
          </p:spPr>
        </p:pic>
        <p:pic>
          <p:nvPicPr>
            <p:cNvPr id="68" name="Elemento grafico 28">
              <a:extLst>
                <a:ext uri="{FF2B5EF4-FFF2-40B4-BE49-F238E27FC236}">
                  <a16:creationId xmlns:a16="http://schemas.microsoft.com/office/drawing/2014/main" id="{B0CFBB17-268B-D1E0-B277-7781397A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66597" y="1767096"/>
              <a:ext cx="896811" cy="992749"/>
            </a:xfrm>
            <a:prstGeom prst="rect">
              <a:avLst/>
            </a:prstGeom>
          </p:spPr>
        </p:pic>
        <p:pic>
          <p:nvPicPr>
            <p:cNvPr id="69" name="Immagine 29">
              <a:extLst>
                <a:ext uri="{FF2B5EF4-FFF2-40B4-BE49-F238E27FC236}">
                  <a16:creationId xmlns:a16="http://schemas.microsoft.com/office/drawing/2014/main" id="{EFBFE8AA-27D8-0E18-6D57-0B99A51C5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49" t="5891" r="10475"/>
            <a:stretch/>
          </p:blipFill>
          <p:spPr bwMode="auto">
            <a:xfrm>
              <a:off x="1066668" y="2249784"/>
              <a:ext cx="1229988" cy="6671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0" name="CasellaDiTesto 30">
              <a:extLst>
                <a:ext uri="{FF2B5EF4-FFF2-40B4-BE49-F238E27FC236}">
                  <a16:creationId xmlns:a16="http://schemas.microsoft.com/office/drawing/2014/main" id="{17ECA977-30E1-5409-5BB3-E8603D3B4416}"/>
                </a:ext>
              </a:extLst>
            </p:cNvPr>
            <p:cNvSpPr txBox="1"/>
            <p:nvPr/>
          </p:nvSpPr>
          <p:spPr>
            <a:xfrm>
              <a:off x="614035" y="947587"/>
              <a:ext cx="1987727" cy="2096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UNSTRUCTURED  POINT CLOUD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cxnSp>
          <p:nvCxnSpPr>
            <p:cNvPr id="71" name="Connettore 2 31">
              <a:extLst>
                <a:ext uri="{FF2B5EF4-FFF2-40B4-BE49-F238E27FC236}">
                  <a16:creationId xmlns:a16="http://schemas.microsoft.com/office/drawing/2014/main" id="{A275EB14-F357-2877-7918-0E5C696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1754761" y="1181693"/>
              <a:ext cx="0" cy="22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uppo 32">
              <a:extLst>
                <a:ext uri="{FF2B5EF4-FFF2-40B4-BE49-F238E27FC236}">
                  <a16:creationId xmlns:a16="http://schemas.microsoft.com/office/drawing/2014/main" id="{8755B8E1-07B4-5D33-469D-6A6285E548B3}"/>
                </a:ext>
              </a:extLst>
            </p:cNvPr>
            <p:cNvGrpSpPr/>
            <p:nvPr/>
          </p:nvGrpSpPr>
          <p:grpSpPr>
            <a:xfrm>
              <a:off x="3421479" y="657310"/>
              <a:ext cx="3095604" cy="478343"/>
              <a:chOff x="3915927" y="902373"/>
              <a:chExt cx="3541842" cy="547297"/>
            </a:xfrm>
          </p:grpSpPr>
          <p:sp>
            <p:nvSpPr>
              <p:cNvPr id="118" name="CasellaDiTesto 33">
                <a:extLst>
                  <a:ext uri="{FF2B5EF4-FFF2-40B4-BE49-F238E27FC236}">
                    <a16:creationId xmlns:a16="http://schemas.microsoft.com/office/drawing/2014/main" id="{D2ECF0E9-9CDF-0D9E-E01D-94BCCCDE51A3}"/>
                  </a:ext>
                </a:extLst>
              </p:cNvPr>
              <p:cNvSpPr txBox="1"/>
              <p:nvPr/>
            </p:nvSpPr>
            <p:spPr>
              <a:xfrm>
                <a:off x="5172321" y="969539"/>
                <a:ext cx="1622288" cy="399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70C0"/>
                    </a:solidFill>
                  </a:rPr>
                  <a:t>ENERGY-RELATED INFORMATION (.JSON)</a:t>
                </a:r>
                <a:endParaRPr lang="it-IT" sz="1200" b="1">
                  <a:solidFill>
                    <a:srgbClr val="0070C0"/>
                  </a:solidFill>
                </a:endParaRPr>
              </a:p>
            </p:txBody>
          </p:sp>
          <p:pic>
            <p:nvPicPr>
              <p:cNvPr id="119" name="Immagine 34">
                <a:extLst>
                  <a:ext uri="{FF2B5EF4-FFF2-40B4-BE49-F238E27FC236}">
                    <a16:creationId xmlns:a16="http://schemas.microsoft.com/office/drawing/2014/main" id="{31D8CF44-356E-B27A-A8AF-78B1333E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52212" y="989175"/>
                <a:ext cx="324000" cy="349133"/>
              </a:xfrm>
              <a:prstGeom prst="rect">
                <a:avLst/>
              </a:prstGeom>
            </p:spPr>
          </p:pic>
          <p:sp>
            <p:nvSpPr>
              <p:cNvPr id="120" name="Rettangolo con angoli arrotondati 35">
                <a:extLst>
                  <a:ext uri="{FF2B5EF4-FFF2-40B4-BE49-F238E27FC236}">
                    <a16:creationId xmlns:a16="http://schemas.microsoft.com/office/drawing/2014/main" id="{04AFB615-EC52-3409-C902-867DDA7223E1}"/>
                  </a:ext>
                </a:extLst>
              </p:cNvPr>
              <p:cNvSpPr/>
              <p:nvPr/>
            </p:nvSpPr>
            <p:spPr>
              <a:xfrm>
                <a:off x="4052266" y="902373"/>
                <a:ext cx="3405503" cy="547297"/>
              </a:xfrm>
              <a:prstGeom prst="roundRect">
                <a:avLst/>
              </a:prstGeom>
              <a:solidFill>
                <a:srgbClr val="0070C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21" name="CasellaDiTesto 36">
                <a:extLst>
                  <a:ext uri="{FF2B5EF4-FFF2-40B4-BE49-F238E27FC236}">
                    <a16:creationId xmlns:a16="http://schemas.microsoft.com/office/drawing/2014/main" id="{FC1A8C5C-2A28-D8A6-E53F-F717B1531BD5}"/>
                  </a:ext>
                </a:extLst>
              </p:cNvPr>
              <p:cNvSpPr txBox="1"/>
              <p:nvPr/>
            </p:nvSpPr>
            <p:spPr>
              <a:xfrm>
                <a:off x="3915927" y="1001240"/>
                <a:ext cx="480161" cy="299855"/>
              </a:xfrm>
              <a:prstGeom prst="rect">
                <a:avLst/>
              </a:prstGeom>
              <a:solidFill>
                <a:srgbClr val="1166B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50" b="1">
                    <a:solidFill>
                      <a:schemeClr val="bg1"/>
                    </a:solidFill>
                  </a:rPr>
                  <a:t>2C</a:t>
                </a:r>
                <a:endParaRPr lang="it-IT" sz="165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Rettangolo con angoli arrotondati 37">
              <a:extLst>
                <a:ext uri="{FF2B5EF4-FFF2-40B4-BE49-F238E27FC236}">
                  <a16:creationId xmlns:a16="http://schemas.microsoft.com/office/drawing/2014/main" id="{B32F9913-9D78-C29B-E714-751A5FA47B4D}"/>
                </a:ext>
              </a:extLst>
            </p:cNvPr>
            <p:cNvSpPr/>
            <p:nvPr/>
          </p:nvSpPr>
          <p:spPr>
            <a:xfrm>
              <a:off x="266431" y="122858"/>
              <a:ext cx="6381789" cy="3720414"/>
            </a:xfrm>
            <a:prstGeom prst="roundRect">
              <a:avLst>
                <a:gd name="adj" fmla="val 4122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grpSp>
          <p:nvGrpSpPr>
            <p:cNvPr id="74" name="Gruppo 38">
              <a:extLst>
                <a:ext uri="{FF2B5EF4-FFF2-40B4-BE49-F238E27FC236}">
                  <a16:creationId xmlns:a16="http://schemas.microsoft.com/office/drawing/2014/main" id="{557BE45D-5990-3BE1-2820-64E8C5A8C75B}"/>
                </a:ext>
              </a:extLst>
            </p:cNvPr>
            <p:cNvGrpSpPr/>
            <p:nvPr/>
          </p:nvGrpSpPr>
          <p:grpSpPr>
            <a:xfrm>
              <a:off x="3421477" y="3265560"/>
              <a:ext cx="3095606" cy="478343"/>
              <a:chOff x="3868854" y="3550712"/>
              <a:chExt cx="3541844" cy="547297"/>
            </a:xfrm>
          </p:grpSpPr>
          <p:pic>
            <p:nvPicPr>
              <p:cNvPr id="114" name="Immagine 39">
                <a:extLst>
                  <a:ext uri="{FF2B5EF4-FFF2-40B4-BE49-F238E27FC236}">
                    <a16:creationId xmlns:a16="http://schemas.microsoft.com/office/drawing/2014/main" id="{7B717979-EC5A-9301-25BD-36501B454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b="23283"/>
              <a:stretch/>
            </p:blipFill>
            <p:spPr>
              <a:xfrm>
                <a:off x="4517413" y="3629759"/>
                <a:ext cx="480161" cy="368362"/>
              </a:xfrm>
              <a:prstGeom prst="rect">
                <a:avLst/>
              </a:prstGeom>
            </p:spPr>
          </p:pic>
          <p:sp>
            <p:nvSpPr>
              <p:cNvPr id="115" name="Rettangolo con angoli arrotondati 40">
                <a:extLst>
                  <a:ext uri="{FF2B5EF4-FFF2-40B4-BE49-F238E27FC236}">
                    <a16:creationId xmlns:a16="http://schemas.microsoft.com/office/drawing/2014/main" id="{42088F34-51EF-EF3D-8D17-1BF61B69DDB1}"/>
                  </a:ext>
                </a:extLst>
              </p:cNvPr>
              <p:cNvSpPr/>
              <p:nvPr/>
            </p:nvSpPr>
            <p:spPr>
              <a:xfrm>
                <a:off x="3943083" y="3550712"/>
                <a:ext cx="3467615" cy="547297"/>
              </a:xfrm>
              <a:prstGeom prst="roundRect">
                <a:avLst/>
              </a:prstGeom>
              <a:solidFill>
                <a:srgbClr val="0070C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16" name="CasellaDiTesto 41">
                <a:extLst>
                  <a:ext uri="{FF2B5EF4-FFF2-40B4-BE49-F238E27FC236}">
                    <a16:creationId xmlns:a16="http://schemas.microsoft.com/office/drawing/2014/main" id="{EB9C3F88-CB91-C6BD-C129-5AFC6D016F6B}"/>
                  </a:ext>
                </a:extLst>
              </p:cNvPr>
              <p:cNvSpPr txBox="1"/>
              <p:nvPr/>
            </p:nvSpPr>
            <p:spPr>
              <a:xfrm>
                <a:off x="5050191" y="3580635"/>
                <a:ext cx="2207475" cy="499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>
                    <a:solidFill>
                      <a:srgbClr val="0070C0"/>
                    </a:solidFill>
                  </a:rPr>
                  <a:t>INFORMATIONAL LOAD DICTIONARIES</a:t>
                </a:r>
              </a:p>
              <a:p>
                <a:pPr algn="ctr"/>
                <a:r>
                  <a:rPr lang="en-US" sz="1050" b="1">
                    <a:solidFill>
                      <a:srgbClr val="0070C0"/>
                    </a:solidFill>
                  </a:rPr>
                  <a:t>(ILD)</a:t>
                </a:r>
              </a:p>
              <a:p>
                <a:pPr algn="ctr"/>
                <a:endParaRPr lang="it-IT" sz="1050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17" name="CasellaDiTesto 42">
                <a:extLst>
                  <a:ext uri="{FF2B5EF4-FFF2-40B4-BE49-F238E27FC236}">
                    <a16:creationId xmlns:a16="http://schemas.microsoft.com/office/drawing/2014/main" id="{FA4B4E24-CF62-8026-2FF0-CA45C8413FC9}"/>
                  </a:ext>
                </a:extLst>
              </p:cNvPr>
              <p:cNvSpPr txBox="1"/>
              <p:nvPr/>
            </p:nvSpPr>
            <p:spPr>
              <a:xfrm>
                <a:off x="3868854" y="3702829"/>
                <a:ext cx="480161" cy="299855"/>
              </a:xfrm>
              <a:prstGeom prst="rect">
                <a:avLst/>
              </a:prstGeom>
              <a:solidFill>
                <a:srgbClr val="1166B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50" b="1">
                    <a:solidFill>
                      <a:schemeClr val="bg1"/>
                    </a:solidFill>
                  </a:rPr>
                  <a:t>2D</a:t>
                </a:r>
                <a:endParaRPr lang="it-IT" sz="165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5" name="Rettangolo con angoli arrotondati 43">
              <a:extLst>
                <a:ext uri="{FF2B5EF4-FFF2-40B4-BE49-F238E27FC236}">
                  <a16:creationId xmlns:a16="http://schemas.microsoft.com/office/drawing/2014/main" id="{8E4A0B5F-FAD7-DFDF-85AA-521E940BE819}"/>
                </a:ext>
              </a:extLst>
            </p:cNvPr>
            <p:cNvSpPr/>
            <p:nvPr/>
          </p:nvSpPr>
          <p:spPr>
            <a:xfrm>
              <a:off x="292390" y="1391827"/>
              <a:ext cx="2948798" cy="1815911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76" name="CasellaDiTesto 44">
              <a:extLst>
                <a:ext uri="{FF2B5EF4-FFF2-40B4-BE49-F238E27FC236}">
                  <a16:creationId xmlns:a16="http://schemas.microsoft.com/office/drawing/2014/main" id="{6D16D15D-66BD-22C5-3E7A-88603ED7758F}"/>
                </a:ext>
              </a:extLst>
            </p:cNvPr>
            <p:cNvSpPr txBox="1"/>
            <p:nvPr/>
          </p:nvSpPr>
          <p:spPr>
            <a:xfrm>
              <a:off x="734733" y="3094390"/>
              <a:ext cx="1867029" cy="2096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CLASSIFIED POINT CLOUD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grpSp>
          <p:nvGrpSpPr>
            <p:cNvPr id="77" name="Gruppo 45">
              <a:extLst>
                <a:ext uri="{FF2B5EF4-FFF2-40B4-BE49-F238E27FC236}">
                  <a16:creationId xmlns:a16="http://schemas.microsoft.com/office/drawing/2014/main" id="{627E22DB-D194-BE9D-D9CE-31EF8F72954A}"/>
                </a:ext>
              </a:extLst>
            </p:cNvPr>
            <p:cNvGrpSpPr/>
            <p:nvPr/>
          </p:nvGrpSpPr>
          <p:grpSpPr>
            <a:xfrm>
              <a:off x="3424613" y="2243123"/>
              <a:ext cx="3100796" cy="940311"/>
              <a:chOff x="3909040" y="2975989"/>
              <a:chExt cx="3547783" cy="1075857"/>
            </a:xfrm>
          </p:grpSpPr>
          <p:pic>
            <p:nvPicPr>
              <p:cNvPr id="109" name="Immagine 46" descr="Immagine che contiene schermata, design&#10;&#10;Descrizione generata automaticamente">
                <a:extLst>
                  <a:ext uri="{FF2B5EF4-FFF2-40B4-BE49-F238E27FC236}">
                    <a16:creationId xmlns:a16="http://schemas.microsoft.com/office/drawing/2014/main" id="{6944036C-220C-9E28-5D65-7CEB310FD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35" t="11527" r="18020" b="31112"/>
              <a:stretch/>
            </p:blipFill>
            <p:spPr>
              <a:xfrm>
                <a:off x="4495764" y="3269941"/>
                <a:ext cx="1183421" cy="704718"/>
              </a:xfrm>
              <a:prstGeom prst="rect">
                <a:avLst/>
              </a:prstGeom>
            </p:spPr>
          </p:pic>
          <p:pic>
            <p:nvPicPr>
              <p:cNvPr id="110" name="Immagine 47" descr="Immagine che contiene schizzo, design, origami&#10;&#10;Descrizione generata automaticamente">
                <a:extLst>
                  <a:ext uri="{FF2B5EF4-FFF2-40B4-BE49-F238E27FC236}">
                    <a16:creationId xmlns:a16="http://schemas.microsoft.com/office/drawing/2014/main" id="{D9026450-41B1-660E-A3EC-13E005857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60" t="31667" r="30333" b="8749"/>
              <a:stretch/>
            </p:blipFill>
            <p:spPr>
              <a:xfrm>
                <a:off x="5967773" y="3189293"/>
                <a:ext cx="1002197" cy="832154"/>
              </a:xfrm>
              <a:prstGeom prst="rect">
                <a:avLst/>
              </a:prstGeom>
            </p:spPr>
          </p:pic>
          <p:sp>
            <p:nvSpPr>
              <p:cNvPr id="111" name="Rettangolo con angoli arrotondati 48">
                <a:extLst>
                  <a:ext uri="{FF2B5EF4-FFF2-40B4-BE49-F238E27FC236}">
                    <a16:creationId xmlns:a16="http://schemas.microsoft.com/office/drawing/2014/main" id="{60B3CBC4-78C5-3350-A4DF-1AD4FB24ABDB}"/>
                  </a:ext>
                </a:extLst>
              </p:cNvPr>
              <p:cNvSpPr/>
              <p:nvPr/>
            </p:nvSpPr>
            <p:spPr>
              <a:xfrm>
                <a:off x="4078650" y="3124902"/>
                <a:ext cx="3368647" cy="926944"/>
              </a:xfrm>
              <a:prstGeom prst="roundRect">
                <a:avLst/>
              </a:prstGeom>
              <a:solidFill>
                <a:srgbClr val="0070C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12" name="CasellaDiTesto 49">
                <a:extLst>
                  <a:ext uri="{FF2B5EF4-FFF2-40B4-BE49-F238E27FC236}">
                    <a16:creationId xmlns:a16="http://schemas.microsoft.com/office/drawing/2014/main" id="{4269675D-F31E-569C-EF15-EC37D5256E7A}"/>
                  </a:ext>
                </a:extLst>
              </p:cNvPr>
              <p:cNvSpPr txBox="1"/>
              <p:nvPr/>
            </p:nvSpPr>
            <p:spPr>
              <a:xfrm>
                <a:off x="4300490" y="2994428"/>
                <a:ext cx="3156333" cy="2398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70C0"/>
                    </a:solidFill>
                  </a:rPr>
                  <a:t>TOPOLOGIC MODEL (TBIM)</a:t>
                </a:r>
                <a:endParaRPr lang="it-IT" sz="1200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13" name="CasellaDiTesto 50">
                <a:extLst>
                  <a:ext uri="{FF2B5EF4-FFF2-40B4-BE49-F238E27FC236}">
                    <a16:creationId xmlns:a16="http://schemas.microsoft.com/office/drawing/2014/main" id="{B6D27ED5-BFF7-2B0A-3D76-719F9F960CBD}"/>
                  </a:ext>
                </a:extLst>
              </p:cNvPr>
              <p:cNvSpPr txBox="1"/>
              <p:nvPr/>
            </p:nvSpPr>
            <p:spPr>
              <a:xfrm>
                <a:off x="3909040" y="2975989"/>
                <a:ext cx="553367" cy="299855"/>
              </a:xfrm>
              <a:prstGeom prst="rect">
                <a:avLst/>
              </a:prstGeom>
              <a:solidFill>
                <a:srgbClr val="1166B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50" b="1">
                    <a:solidFill>
                      <a:schemeClr val="bg1"/>
                    </a:solidFill>
                  </a:rPr>
                  <a:t>2B</a:t>
                </a:r>
                <a:endParaRPr lang="it-IT" sz="165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Rettangolo con angoli arrotondati 51">
              <a:extLst>
                <a:ext uri="{FF2B5EF4-FFF2-40B4-BE49-F238E27FC236}">
                  <a16:creationId xmlns:a16="http://schemas.microsoft.com/office/drawing/2014/main" id="{3B1C7D0D-5139-F329-0FD7-280A0C4B29A4}"/>
                </a:ext>
              </a:extLst>
            </p:cNvPr>
            <p:cNvSpPr/>
            <p:nvPr/>
          </p:nvSpPr>
          <p:spPr>
            <a:xfrm>
              <a:off x="3581180" y="1341672"/>
              <a:ext cx="2944229" cy="810159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79" name="CasellaDiTesto 52">
              <a:extLst>
                <a:ext uri="{FF2B5EF4-FFF2-40B4-BE49-F238E27FC236}">
                  <a16:creationId xmlns:a16="http://schemas.microsoft.com/office/drawing/2014/main" id="{175551C9-6BC5-9701-3559-5CEB011625E1}"/>
                </a:ext>
              </a:extLst>
            </p:cNvPr>
            <p:cNvSpPr txBox="1"/>
            <p:nvPr/>
          </p:nvSpPr>
          <p:spPr>
            <a:xfrm>
              <a:off x="3775071" y="1227636"/>
              <a:ext cx="2758664" cy="2096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70C0"/>
                  </a:solidFill>
                </a:rPr>
                <a:t>GEOMETRIC DIGITAL TWIN (</a:t>
              </a:r>
              <a:r>
                <a:rPr lang="en-US" sz="1200" b="1" err="1">
                  <a:solidFill>
                    <a:srgbClr val="0070C0"/>
                  </a:solidFill>
                </a:rPr>
                <a:t>gDT</a:t>
              </a:r>
              <a:r>
                <a:rPr lang="en-US" sz="1200" b="1">
                  <a:solidFill>
                    <a:srgbClr val="0070C0"/>
                  </a:solidFill>
                </a:rPr>
                <a:t>)</a:t>
              </a:r>
              <a:endParaRPr lang="it-IT" sz="1200" b="1">
                <a:solidFill>
                  <a:srgbClr val="0070C0"/>
                </a:solidFill>
              </a:endParaRPr>
            </a:p>
          </p:txBody>
        </p:sp>
        <p:sp>
          <p:nvSpPr>
            <p:cNvPr id="80" name="CasellaDiTesto 53">
              <a:extLst>
                <a:ext uri="{FF2B5EF4-FFF2-40B4-BE49-F238E27FC236}">
                  <a16:creationId xmlns:a16="http://schemas.microsoft.com/office/drawing/2014/main" id="{9F024453-400C-8C45-862D-140EACD1EE91}"/>
                </a:ext>
              </a:extLst>
            </p:cNvPr>
            <p:cNvSpPr txBox="1"/>
            <p:nvPr/>
          </p:nvSpPr>
          <p:spPr>
            <a:xfrm>
              <a:off x="3432939" y="1211520"/>
              <a:ext cx="483648" cy="262076"/>
            </a:xfrm>
            <a:prstGeom prst="rect">
              <a:avLst/>
            </a:prstGeom>
            <a:solidFill>
              <a:srgbClr val="1166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>
                  <a:solidFill>
                    <a:schemeClr val="bg1"/>
                  </a:solidFill>
                </a:rPr>
                <a:t>2A</a:t>
              </a:r>
              <a:endParaRPr lang="it-IT" sz="1650" b="1">
                <a:solidFill>
                  <a:schemeClr val="bg1"/>
                </a:solidFill>
              </a:endParaRPr>
            </a:p>
          </p:txBody>
        </p:sp>
        <p:sp>
          <p:nvSpPr>
            <p:cNvPr id="81" name="Freccia bidirezionale verticale 54">
              <a:extLst>
                <a:ext uri="{FF2B5EF4-FFF2-40B4-BE49-F238E27FC236}">
                  <a16:creationId xmlns:a16="http://schemas.microsoft.com/office/drawing/2014/main" id="{443829AA-F056-A18F-D111-F058087F8747}"/>
                </a:ext>
              </a:extLst>
            </p:cNvPr>
            <p:cNvSpPr/>
            <p:nvPr/>
          </p:nvSpPr>
          <p:spPr>
            <a:xfrm>
              <a:off x="7983829" y="1834727"/>
              <a:ext cx="45719" cy="23821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82" name="CasellaDiTesto 55">
              <a:extLst>
                <a:ext uri="{FF2B5EF4-FFF2-40B4-BE49-F238E27FC236}">
                  <a16:creationId xmlns:a16="http://schemas.microsoft.com/office/drawing/2014/main" id="{8EDB91C0-A049-2F89-C9F7-1486960B4F74}"/>
                </a:ext>
              </a:extLst>
            </p:cNvPr>
            <p:cNvSpPr txBox="1"/>
            <p:nvPr/>
          </p:nvSpPr>
          <p:spPr>
            <a:xfrm>
              <a:off x="546739" y="3083898"/>
              <a:ext cx="419664" cy="262076"/>
            </a:xfrm>
            <a:prstGeom prst="rect">
              <a:avLst/>
            </a:prstGeom>
            <a:solidFill>
              <a:srgbClr val="1166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b="1">
                  <a:solidFill>
                    <a:schemeClr val="bg1"/>
                  </a:solidFill>
                </a:rPr>
                <a:t>1A</a:t>
              </a:r>
              <a:endParaRPr lang="it-IT" sz="1650" b="1">
                <a:solidFill>
                  <a:schemeClr val="bg1"/>
                </a:solidFill>
              </a:endParaRPr>
            </a:p>
          </p:txBody>
        </p:sp>
        <p:pic>
          <p:nvPicPr>
            <p:cNvPr id="83" name="Immagine 56">
              <a:extLst>
                <a:ext uri="{FF2B5EF4-FFF2-40B4-BE49-F238E27FC236}">
                  <a16:creationId xmlns:a16="http://schemas.microsoft.com/office/drawing/2014/main" id="{8C607BB4-722B-8AF7-66FB-5DE1721A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459" t="44037" r="2549" b="11545"/>
            <a:stretch/>
          </p:blipFill>
          <p:spPr>
            <a:xfrm>
              <a:off x="7701396" y="1293434"/>
              <a:ext cx="630030" cy="291906"/>
            </a:xfrm>
            <a:prstGeom prst="rect">
              <a:avLst/>
            </a:prstGeom>
          </p:spPr>
        </p:pic>
        <p:pic>
          <p:nvPicPr>
            <p:cNvPr id="84" name="Immagine 57">
              <a:extLst>
                <a:ext uri="{FF2B5EF4-FFF2-40B4-BE49-F238E27FC236}">
                  <a16:creationId xmlns:a16="http://schemas.microsoft.com/office/drawing/2014/main" id="{3B665586-5046-305C-382E-8964CFD9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t="10441" b="22511"/>
            <a:stretch/>
          </p:blipFill>
          <p:spPr>
            <a:xfrm>
              <a:off x="7098705" y="984426"/>
              <a:ext cx="409478" cy="366064"/>
            </a:xfrm>
            <a:prstGeom prst="rect">
              <a:avLst/>
            </a:prstGeom>
          </p:spPr>
        </p:pic>
        <p:pic>
          <p:nvPicPr>
            <p:cNvPr id="85" name="Immagine 58">
              <a:extLst>
                <a:ext uri="{FF2B5EF4-FFF2-40B4-BE49-F238E27FC236}">
                  <a16:creationId xmlns:a16="http://schemas.microsoft.com/office/drawing/2014/main" id="{3070D877-2488-881C-4E6B-90CCB3D7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l="20170" t="25424" r="23030" b="18925"/>
            <a:stretch/>
          </p:blipFill>
          <p:spPr>
            <a:xfrm>
              <a:off x="8449134" y="1034222"/>
              <a:ext cx="403812" cy="395636"/>
            </a:xfrm>
            <a:prstGeom prst="rect">
              <a:avLst/>
            </a:prstGeom>
          </p:spPr>
        </p:pic>
        <p:cxnSp>
          <p:nvCxnSpPr>
            <p:cNvPr id="86" name="Connettore 2 59">
              <a:extLst>
                <a:ext uri="{FF2B5EF4-FFF2-40B4-BE49-F238E27FC236}">
                  <a16:creationId xmlns:a16="http://schemas.microsoft.com/office/drawing/2014/main" id="{15877F7C-0E8F-BEA5-1329-F1BB88700A79}"/>
                </a:ext>
              </a:extLst>
            </p:cNvPr>
            <p:cNvCxnSpPr/>
            <p:nvPr/>
          </p:nvCxnSpPr>
          <p:spPr>
            <a:xfrm>
              <a:off x="9301595" y="1875572"/>
              <a:ext cx="394515" cy="0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2 60">
              <a:extLst>
                <a:ext uri="{FF2B5EF4-FFF2-40B4-BE49-F238E27FC236}">
                  <a16:creationId xmlns:a16="http://schemas.microsoft.com/office/drawing/2014/main" id="{8F3FA6C0-1950-7D0F-C24C-5B974867A367}"/>
                </a:ext>
              </a:extLst>
            </p:cNvPr>
            <p:cNvCxnSpPr>
              <a:cxnSpLocks/>
            </p:cNvCxnSpPr>
            <p:nvPr/>
          </p:nvCxnSpPr>
          <p:spPr>
            <a:xfrm>
              <a:off x="11048309" y="1475631"/>
              <a:ext cx="0" cy="254634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Immagine 61">
              <a:extLst>
                <a:ext uri="{FF2B5EF4-FFF2-40B4-BE49-F238E27FC236}">
                  <a16:creationId xmlns:a16="http://schemas.microsoft.com/office/drawing/2014/main" id="{F48E465E-913A-8FDF-2E89-E610509A5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319933" y="1546927"/>
              <a:ext cx="996951" cy="69386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grpSp>
          <p:nvGrpSpPr>
            <p:cNvPr id="89" name="Gruppo 62">
              <a:extLst>
                <a:ext uri="{FF2B5EF4-FFF2-40B4-BE49-F238E27FC236}">
                  <a16:creationId xmlns:a16="http://schemas.microsoft.com/office/drawing/2014/main" id="{9FBC812F-E4EB-E3F9-3196-F4F320826BC4}"/>
                </a:ext>
              </a:extLst>
            </p:cNvPr>
            <p:cNvGrpSpPr/>
            <p:nvPr/>
          </p:nvGrpSpPr>
          <p:grpSpPr>
            <a:xfrm>
              <a:off x="11107301" y="2301485"/>
              <a:ext cx="1977238" cy="1019238"/>
              <a:chOff x="10912852" y="1099429"/>
              <a:chExt cx="7403142" cy="3816213"/>
            </a:xfrm>
          </p:grpSpPr>
          <p:grpSp>
            <p:nvGrpSpPr>
              <p:cNvPr id="96" name="Gruppo 1023">
                <a:extLst>
                  <a:ext uri="{FF2B5EF4-FFF2-40B4-BE49-F238E27FC236}">
                    <a16:creationId xmlns:a16="http://schemas.microsoft.com/office/drawing/2014/main" id="{AE1061DB-177F-7420-852B-286BB21A3414}"/>
                  </a:ext>
                </a:extLst>
              </p:cNvPr>
              <p:cNvGrpSpPr/>
              <p:nvPr/>
            </p:nvGrpSpPr>
            <p:grpSpPr>
              <a:xfrm>
                <a:off x="10912852" y="1861011"/>
                <a:ext cx="2545006" cy="1962413"/>
                <a:chOff x="4342021" y="4060037"/>
                <a:chExt cx="2101658" cy="1620554"/>
              </a:xfrm>
            </p:grpSpPr>
            <p:grpSp>
              <p:nvGrpSpPr>
                <p:cNvPr id="102" name="Gruppo 1030">
                  <a:extLst>
                    <a:ext uri="{FF2B5EF4-FFF2-40B4-BE49-F238E27FC236}">
                      <a16:creationId xmlns:a16="http://schemas.microsoft.com/office/drawing/2014/main" id="{3B01901F-1B57-0ED8-329A-4958F7474DD2}"/>
                    </a:ext>
                  </a:extLst>
                </p:cNvPr>
                <p:cNvGrpSpPr/>
                <p:nvPr/>
              </p:nvGrpSpPr>
              <p:grpSpPr>
                <a:xfrm>
                  <a:off x="4342021" y="4060037"/>
                  <a:ext cx="2101658" cy="1620554"/>
                  <a:chOff x="2636196" y="1322961"/>
                  <a:chExt cx="7507235" cy="5788706"/>
                </a:xfrm>
              </p:grpSpPr>
              <p:pic>
                <p:nvPicPr>
                  <p:cNvPr id="104" name="Immagine 1032" descr="Immagine che contiene testo, schermata, Policromia&#10;&#10;Descrizione generata automaticamente">
                    <a:extLst>
                      <a:ext uri="{FF2B5EF4-FFF2-40B4-BE49-F238E27FC236}">
                        <a16:creationId xmlns:a16="http://schemas.microsoft.com/office/drawing/2014/main" id="{D78F2EE6-D3B9-7533-8DDE-C1B2CD1098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160" t="11610" r="25175" b="10547"/>
                  <a:stretch/>
                </p:blipFill>
                <p:spPr>
                  <a:xfrm>
                    <a:off x="2636196" y="1322961"/>
                    <a:ext cx="5729591" cy="4270443"/>
                  </a:xfrm>
                  <a:prstGeom prst="rect">
                    <a:avLst/>
                  </a:prstGeom>
                </p:spPr>
              </p:pic>
              <p:pic>
                <p:nvPicPr>
                  <p:cNvPr id="105" name="Immagine 1033" descr="Immagine che contiene testo, schermata, Policromia&#10;&#10;Descrizione generata automaticamente">
                    <a:extLst>
                      <a:ext uri="{FF2B5EF4-FFF2-40B4-BE49-F238E27FC236}">
                        <a16:creationId xmlns:a16="http://schemas.microsoft.com/office/drawing/2014/main" id="{2B409A12-FDAE-584A-ACBF-57B9B079F6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160" t="11610" r="25175" b="10547"/>
                  <a:stretch/>
                </p:blipFill>
                <p:spPr>
                  <a:xfrm>
                    <a:off x="3090153" y="1669914"/>
                    <a:ext cx="5729591" cy="4270443"/>
                  </a:xfrm>
                  <a:prstGeom prst="rect">
                    <a:avLst/>
                  </a:prstGeom>
                </p:spPr>
              </p:pic>
              <p:pic>
                <p:nvPicPr>
                  <p:cNvPr id="106" name="Immagine 1034" descr="Immagine che contiene testo, schermata, Policromia&#10;&#10;Descrizione generata automaticamente">
                    <a:extLst>
                      <a:ext uri="{FF2B5EF4-FFF2-40B4-BE49-F238E27FC236}">
                        <a16:creationId xmlns:a16="http://schemas.microsoft.com/office/drawing/2014/main" id="{9DD93D1B-4F4D-C884-BDFE-13A1A9AC51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160" t="11610" r="25175" b="10547"/>
                  <a:stretch/>
                </p:blipFill>
                <p:spPr>
                  <a:xfrm>
                    <a:off x="3531382" y="2042371"/>
                    <a:ext cx="5729591" cy="4270443"/>
                  </a:xfrm>
                  <a:prstGeom prst="rect">
                    <a:avLst/>
                  </a:prstGeom>
                </p:spPr>
              </p:pic>
              <p:pic>
                <p:nvPicPr>
                  <p:cNvPr id="107" name="Immagine 1035" descr="Immagine che contiene testo, schermata, Policromia&#10;&#10;Descrizione generata automaticamente">
                    <a:extLst>
                      <a:ext uri="{FF2B5EF4-FFF2-40B4-BE49-F238E27FC236}">
                        <a16:creationId xmlns:a16="http://schemas.microsoft.com/office/drawing/2014/main" id="{6B0A8358-B753-8FE3-781D-10EF4F4830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160" t="11610" r="25175" b="10547"/>
                  <a:stretch/>
                </p:blipFill>
                <p:spPr>
                  <a:xfrm>
                    <a:off x="3972611" y="2414828"/>
                    <a:ext cx="5729591" cy="4270443"/>
                  </a:xfrm>
                  <a:prstGeom prst="rect">
                    <a:avLst/>
                  </a:prstGeom>
                </p:spPr>
              </p:pic>
              <p:pic>
                <p:nvPicPr>
                  <p:cNvPr id="108" name="Immagine 1036" descr="Immagine che contiene testo, schermata, Policromia&#10;&#10;Descrizione generata automaticamente">
                    <a:extLst>
                      <a:ext uri="{FF2B5EF4-FFF2-40B4-BE49-F238E27FC236}">
                        <a16:creationId xmlns:a16="http://schemas.microsoft.com/office/drawing/2014/main" id="{3226ADA2-98C2-8A8C-278D-C80C8EB9F4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160" t="11610" r="25175" b="10547"/>
                  <a:stretch/>
                </p:blipFill>
                <p:spPr>
                  <a:xfrm>
                    <a:off x="4413840" y="2841224"/>
                    <a:ext cx="5729591" cy="427044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3" name="CasellaDiTesto 1031">
                  <a:extLst>
                    <a:ext uri="{FF2B5EF4-FFF2-40B4-BE49-F238E27FC236}">
                      <a16:creationId xmlns:a16="http://schemas.microsoft.com/office/drawing/2014/main" id="{DF347115-ED9B-ACDD-2B6A-56AF55383B68}"/>
                    </a:ext>
                  </a:extLst>
                </p:cNvPr>
                <p:cNvSpPr txBox="1"/>
                <p:nvPr/>
              </p:nvSpPr>
              <p:spPr>
                <a:xfrm>
                  <a:off x="4895749" y="5287386"/>
                  <a:ext cx="1547930" cy="378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50" i="1"/>
                    <a:t>t = </a:t>
                  </a:r>
                  <a:r>
                    <a:rPr lang="en-US" sz="450" i="1" err="1"/>
                    <a:t>t</a:t>
                  </a:r>
                  <a:r>
                    <a:rPr lang="en-US" sz="450" i="1" baseline="-25000" err="1"/>
                    <a:t>i</a:t>
                  </a:r>
                  <a:r>
                    <a:rPr lang="en-US" sz="450" i="1"/>
                    <a:t>+ t</a:t>
                  </a:r>
                  <a:r>
                    <a:rPr lang="en-US" sz="450" i="1" baseline="-25000"/>
                    <a:t>(</a:t>
                  </a:r>
                  <a:r>
                    <a:rPr lang="en-US" sz="450" i="1" baseline="-25000" err="1"/>
                    <a:t>i</a:t>
                  </a:r>
                  <a:r>
                    <a:rPr lang="en-US" sz="450" i="1" baseline="-25000"/>
                    <a:t> + 1)</a:t>
                  </a:r>
                  <a:endParaRPr lang="it-IT" sz="450" i="1" baseline="-25000"/>
                </a:p>
              </p:txBody>
            </p:sp>
          </p:grpSp>
          <p:pic>
            <p:nvPicPr>
              <p:cNvPr id="97" name="Immagine 1024">
                <a:extLst>
                  <a:ext uri="{FF2B5EF4-FFF2-40B4-BE49-F238E27FC236}">
                    <a16:creationId xmlns:a16="http://schemas.microsoft.com/office/drawing/2014/main" id="{416158E1-6A0D-8A8B-DADC-31176E383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760155" y="1978628"/>
                <a:ext cx="954114" cy="1786701"/>
              </a:xfrm>
              <a:prstGeom prst="rect">
                <a:avLst/>
              </a:prstGeom>
            </p:spPr>
          </p:pic>
          <p:grpSp>
            <p:nvGrpSpPr>
              <p:cNvPr id="98" name="Gruppo 1026">
                <a:extLst>
                  <a:ext uri="{FF2B5EF4-FFF2-40B4-BE49-F238E27FC236}">
                    <a16:creationId xmlns:a16="http://schemas.microsoft.com/office/drawing/2014/main" id="{5B0FA6EB-F3F7-EDFB-AA29-0575306838C3}"/>
                  </a:ext>
                </a:extLst>
              </p:cNvPr>
              <p:cNvGrpSpPr/>
              <p:nvPr/>
            </p:nvGrpSpPr>
            <p:grpSpPr>
              <a:xfrm>
                <a:off x="15688053" y="2375710"/>
                <a:ext cx="1860031" cy="2539932"/>
                <a:chOff x="8177073" y="3689841"/>
                <a:chExt cx="2246134" cy="3067169"/>
              </a:xfrm>
            </p:grpSpPr>
            <p:pic>
              <p:nvPicPr>
                <p:cNvPr id="100" name="Immagine 1028" descr="Immagine che contiene Rettangolo, schermata, quadrato, arte&#10;&#10;Descrizione generata automaticamente">
                  <a:extLst>
                    <a:ext uri="{FF2B5EF4-FFF2-40B4-BE49-F238E27FC236}">
                      <a16:creationId xmlns:a16="http://schemas.microsoft.com/office/drawing/2014/main" id="{98CBEC1A-E3EF-5569-781A-143125107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7073" y="3689841"/>
                  <a:ext cx="2245525" cy="1492187"/>
                </a:xfrm>
                <a:prstGeom prst="rect">
                  <a:avLst/>
                </a:prstGeom>
              </p:spPr>
            </p:pic>
            <p:pic>
              <p:nvPicPr>
                <p:cNvPr id="101" name="Immagine 1029" descr="Immagine che contiene edificio, strada, gatto, aria aperta&#10;&#10;Descrizione generata automaticamente">
                  <a:extLst>
                    <a:ext uri="{FF2B5EF4-FFF2-40B4-BE49-F238E27FC236}">
                      <a16:creationId xmlns:a16="http://schemas.microsoft.com/office/drawing/2014/main" id="{C2FD5930-2B65-9AAC-1C87-3E4497B7B9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7073" y="5264823"/>
                  <a:ext cx="2246134" cy="1492187"/>
                </a:xfrm>
                <a:prstGeom prst="rect">
                  <a:avLst/>
                </a:prstGeom>
              </p:spPr>
            </p:pic>
          </p:grpSp>
          <p:pic>
            <p:nvPicPr>
              <p:cNvPr id="99" name="Immagine 1027" descr="Immagine che contiene schermata, Rettangolo, quadrato, arte&#10;&#10;Descrizione generata automaticamente">
                <a:extLst>
                  <a:ext uri="{FF2B5EF4-FFF2-40B4-BE49-F238E27FC236}">
                    <a16:creationId xmlns:a16="http://schemas.microsoft.com/office/drawing/2014/main" id="{835A78E9-B0AC-D5CE-3A75-AF28A0757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20145" y="1099429"/>
                <a:ext cx="3395849" cy="1143959"/>
              </a:xfrm>
              <a:prstGeom prst="rect">
                <a:avLst/>
              </a:prstGeom>
            </p:spPr>
          </p:pic>
        </p:grpSp>
        <p:pic>
          <p:nvPicPr>
            <p:cNvPr id="90" name="Immagine 1037">
              <a:extLst>
                <a:ext uri="{FF2B5EF4-FFF2-40B4-BE49-F238E27FC236}">
                  <a16:creationId xmlns:a16="http://schemas.microsoft.com/office/drawing/2014/main" id="{1858417E-7226-4056-E927-659213E79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190165" y="2778681"/>
              <a:ext cx="811773" cy="542042"/>
            </a:xfrm>
            <a:prstGeom prst="rect">
              <a:avLst/>
            </a:prstGeom>
          </p:spPr>
        </p:pic>
        <p:pic>
          <p:nvPicPr>
            <p:cNvPr id="91" name="Immagine 1038" descr="Immagine che contiene tappetino&#10;&#10;Descrizione generata automaticamente">
              <a:extLst>
                <a:ext uri="{FF2B5EF4-FFF2-40B4-BE49-F238E27FC236}">
                  <a16:creationId xmlns:a16="http://schemas.microsoft.com/office/drawing/2014/main" id="{711AE696-09AA-EEFB-E60B-2AF02E5C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8864">
              <a:off x="9545741" y="2805994"/>
              <a:ext cx="628213" cy="452543"/>
            </a:xfrm>
            <a:prstGeom prst="snip2DiagRect">
              <a:avLst>
                <a:gd name="adj1" fmla="val 25250"/>
                <a:gd name="adj2" fmla="val 50000"/>
              </a:avLst>
            </a:prstGeom>
          </p:spPr>
        </p:pic>
        <p:cxnSp>
          <p:nvCxnSpPr>
            <p:cNvPr id="92" name="Connettore 2 1039">
              <a:extLst>
                <a:ext uri="{FF2B5EF4-FFF2-40B4-BE49-F238E27FC236}">
                  <a16:creationId xmlns:a16="http://schemas.microsoft.com/office/drawing/2014/main" id="{E921F22C-A2E7-D105-281B-563E2B289C1A}"/>
                </a:ext>
              </a:extLst>
            </p:cNvPr>
            <p:cNvCxnSpPr>
              <a:cxnSpLocks/>
            </p:cNvCxnSpPr>
            <p:nvPr/>
          </p:nvCxnSpPr>
          <p:spPr>
            <a:xfrm>
              <a:off x="5130617" y="1048463"/>
              <a:ext cx="0" cy="179174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2 1040">
              <a:extLst>
                <a:ext uri="{FF2B5EF4-FFF2-40B4-BE49-F238E27FC236}">
                  <a16:creationId xmlns:a16="http://schemas.microsoft.com/office/drawing/2014/main" id="{7E2D93A9-4E2A-FD76-7D41-07E8B8908F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4671" y="3115971"/>
              <a:ext cx="0" cy="20103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Immagine 1041">
              <a:extLst>
                <a:ext uri="{FF2B5EF4-FFF2-40B4-BE49-F238E27FC236}">
                  <a16:creationId xmlns:a16="http://schemas.microsoft.com/office/drawing/2014/main" id="{7719A731-157E-3DD2-23A6-3BB4F786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-495" t="77744" r="495" b="11391"/>
            <a:stretch/>
          </p:blipFill>
          <p:spPr>
            <a:xfrm>
              <a:off x="7044628" y="1444818"/>
              <a:ext cx="611221" cy="88543"/>
            </a:xfrm>
            <a:prstGeom prst="rect">
              <a:avLst/>
            </a:prstGeom>
          </p:spPr>
        </p:pic>
        <p:cxnSp>
          <p:nvCxnSpPr>
            <p:cNvPr id="95" name="Connettore 2 1042">
              <a:extLst>
                <a:ext uri="{FF2B5EF4-FFF2-40B4-BE49-F238E27FC236}">
                  <a16:creationId xmlns:a16="http://schemas.microsoft.com/office/drawing/2014/main" id="{47279B57-035D-BC8C-7A4E-F442CFE6D668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286" y="2002751"/>
              <a:ext cx="0" cy="254634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Freccia a destra 1044">
            <a:extLst>
              <a:ext uri="{FF2B5EF4-FFF2-40B4-BE49-F238E27FC236}">
                <a16:creationId xmlns:a16="http://schemas.microsoft.com/office/drawing/2014/main" id="{F92E32BF-0FC1-1E21-7FF2-5E088ED62087}"/>
              </a:ext>
            </a:extLst>
          </p:cNvPr>
          <p:cNvSpPr/>
          <p:nvPr/>
        </p:nvSpPr>
        <p:spPr>
          <a:xfrm>
            <a:off x="3552567" y="7963523"/>
            <a:ext cx="10983342" cy="360054"/>
          </a:xfrm>
          <a:prstGeom prst="rightArrow">
            <a:avLst/>
          </a:prstGeom>
          <a:gradFill flip="none" rotWithShape="1">
            <a:gsLst>
              <a:gs pos="80000">
                <a:srgbClr val="FF8080"/>
              </a:gs>
              <a:gs pos="0">
                <a:srgbClr val="1166B3"/>
              </a:gs>
              <a:gs pos="100000">
                <a:srgbClr val="FF0000"/>
              </a:gs>
              <a:gs pos="100000">
                <a:srgbClr val="FF0000"/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050"/>
          </a:p>
        </p:txBody>
      </p:sp>
      <p:sp>
        <p:nvSpPr>
          <p:cNvPr id="127" name="CasellaDiTesto 1045">
            <a:extLst>
              <a:ext uri="{FF2B5EF4-FFF2-40B4-BE49-F238E27FC236}">
                <a16:creationId xmlns:a16="http://schemas.microsoft.com/office/drawing/2014/main" id="{537FE322-C322-DB56-EBB9-D3034FE53283}"/>
              </a:ext>
            </a:extLst>
          </p:cNvPr>
          <p:cNvSpPr txBox="1"/>
          <p:nvPr/>
        </p:nvSpPr>
        <p:spPr>
          <a:xfrm>
            <a:off x="606931" y="8355908"/>
            <a:ext cx="652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166B3"/>
                </a:solidFill>
              </a:rPr>
              <a:t>GEOMETRIC RECONSTRUCTION PROCESS</a:t>
            </a:r>
            <a:endParaRPr lang="it-IT" sz="2400" b="1">
              <a:solidFill>
                <a:srgbClr val="1166B3"/>
              </a:solidFill>
            </a:endParaRPr>
          </a:p>
        </p:txBody>
      </p:sp>
      <p:sp>
        <p:nvSpPr>
          <p:cNvPr id="128" name="CasellaDiTesto 1046">
            <a:extLst>
              <a:ext uri="{FF2B5EF4-FFF2-40B4-BE49-F238E27FC236}">
                <a16:creationId xmlns:a16="http://schemas.microsoft.com/office/drawing/2014/main" id="{E56A4D95-3FFA-D3BB-15B5-6AAD08B06D81}"/>
              </a:ext>
            </a:extLst>
          </p:cNvPr>
          <p:cNvSpPr txBox="1"/>
          <p:nvPr/>
        </p:nvSpPr>
        <p:spPr>
          <a:xfrm>
            <a:off x="12843772" y="8349742"/>
            <a:ext cx="512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ENERGY ANALYSIS</a:t>
            </a:r>
            <a:endParaRPr lang="it-IT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6FE47-EF38-CF9A-82F0-FCE97740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CDCD0A-08E4-74DB-E42D-3B92F4DDD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F443AB-31D0-5861-930B-AE8F9195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Agenda</a:t>
            </a:r>
            <a:br>
              <a:rPr lang="en-US"/>
            </a:br>
            <a:r>
              <a:rPr lang="en-US" err="1">
                <a:solidFill>
                  <a:schemeClr val="tx1"/>
                </a:solidFill>
              </a:rPr>
              <a:t>InCUBE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06F1C59-352B-FE09-5EC9-458BBBB4C1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6ECAE4B-A8AD-647F-F532-107381584AAB}"/>
              </a:ext>
            </a:extLst>
          </p:cNvPr>
          <p:cNvSpPr txBox="1">
            <a:spLocks/>
          </p:cNvSpPr>
          <p:nvPr/>
        </p:nvSpPr>
        <p:spPr bwMode="auto">
          <a:xfrm>
            <a:off x="914400" y="2450316"/>
            <a:ext cx="16383000" cy="606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70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700"/>
              <a:t>Project description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700"/>
              <a:t>Activity description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700"/>
              <a:t>Process of the activity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700"/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700"/>
              <a:t>Conclusion </a:t>
            </a:r>
          </a:p>
        </p:txBody>
      </p:sp>
      <p:pic>
        <p:nvPicPr>
          <p:cNvPr id="2" name="Immagine 1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23D4AC38-2023-977C-EDCD-0BCC75895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91CE9-9AE7-DEA9-FC50-778A0A67C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0F6C6-26D8-8755-2D6F-40E1065F4D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20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1EF4F8-2802-A937-6D15-E7748588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92DA4E1-F8F9-1094-47BF-554E050E77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2398B4ED-599A-87D4-17F0-B3BEB78C9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grpSp>
        <p:nvGrpSpPr>
          <p:cNvPr id="2" name="Gruppo 3">
            <a:extLst>
              <a:ext uri="{FF2B5EF4-FFF2-40B4-BE49-F238E27FC236}">
                <a16:creationId xmlns:a16="http://schemas.microsoft.com/office/drawing/2014/main" id="{77CE4F42-D4B4-F0E7-C30D-AF06DCBBC26E}"/>
              </a:ext>
            </a:extLst>
          </p:cNvPr>
          <p:cNvGrpSpPr/>
          <p:nvPr/>
        </p:nvGrpSpPr>
        <p:grpSpPr>
          <a:xfrm>
            <a:off x="4630529" y="6834683"/>
            <a:ext cx="4513470" cy="2468166"/>
            <a:chOff x="2944630" y="4228643"/>
            <a:chExt cx="3378998" cy="1847786"/>
          </a:xfrm>
        </p:grpSpPr>
        <p:sp>
          <p:nvSpPr>
            <p:cNvPr id="4" name="CasellaDiTesto 5">
              <a:extLst>
                <a:ext uri="{FF2B5EF4-FFF2-40B4-BE49-F238E27FC236}">
                  <a16:creationId xmlns:a16="http://schemas.microsoft.com/office/drawing/2014/main" id="{ACC95313-06D4-894B-1BD0-C390FE7B8266}"/>
                </a:ext>
              </a:extLst>
            </p:cNvPr>
            <p:cNvSpPr txBox="1"/>
            <p:nvPr/>
          </p:nvSpPr>
          <p:spPr>
            <a:xfrm>
              <a:off x="3941484" y="4228643"/>
              <a:ext cx="2382144" cy="31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>
                  <a:solidFill>
                    <a:srgbClr val="1166B3"/>
                  </a:solidFill>
                </a:rPr>
                <a:t>3. Model for simulations</a:t>
              </a:r>
              <a:endParaRPr lang="it-IT" sz="2100" i="1">
                <a:solidFill>
                  <a:srgbClr val="1166B3"/>
                </a:solidFill>
              </a:endParaRPr>
            </a:p>
          </p:txBody>
        </p:sp>
        <p:grpSp>
          <p:nvGrpSpPr>
            <p:cNvPr id="9" name="Gruppo 6">
              <a:extLst>
                <a:ext uri="{FF2B5EF4-FFF2-40B4-BE49-F238E27FC236}">
                  <a16:creationId xmlns:a16="http://schemas.microsoft.com/office/drawing/2014/main" id="{B980ED47-8F83-B6E2-CE22-08CEB389A092}"/>
                </a:ext>
              </a:extLst>
            </p:cNvPr>
            <p:cNvGrpSpPr/>
            <p:nvPr/>
          </p:nvGrpSpPr>
          <p:grpSpPr>
            <a:xfrm>
              <a:off x="2944630" y="4379938"/>
              <a:ext cx="2499593" cy="1696491"/>
              <a:chOff x="182541" y="1219848"/>
              <a:chExt cx="5870350" cy="3984247"/>
            </a:xfrm>
          </p:grpSpPr>
          <p:pic>
            <p:nvPicPr>
              <p:cNvPr id="11" name="Immagine 7">
                <a:extLst>
                  <a:ext uri="{FF2B5EF4-FFF2-40B4-BE49-F238E27FC236}">
                    <a16:creationId xmlns:a16="http://schemas.microsoft.com/office/drawing/2014/main" id="{59555C41-5CA5-F1D4-1C8D-507854FBC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41" y="1510102"/>
                <a:ext cx="5870350" cy="3693993"/>
              </a:xfrm>
              <a:prstGeom prst="rect">
                <a:avLst/>
              </a:prstGeom>
            </p:spPr>
          </p:pic>
          <p:pic>
            <p:nvPicPr>
              <p:cNvPr id="12" name="Immagine 8">
                <a:extLst>
                  <a:ext uri="{FF2B5EF4-FFF2-40B4-BE49-F238E27FC236}">
                    <a16:creationId xmlns:a16="http://schemas.microsoft.com/office/drawing/2014/main" id="{A2B07C24-5163-982A-58E2-8E1C493CF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5472"/>
              <a:stretch/>
            </p:blipFill>
            <p:spPr>
              <a:xfrm>
                <a:off x="412187" y="1219848"/>
                <a:ext cx="645088" cy="831022"/>
              </a:xfrm>
              <a:prstGeom prst="rect">
                <a:avLst/>
              </a:prstGeom>
            </p:spPr>
          </p:pic>
          <p:pic>
            <p:nvPicPr>
              <p:cNvPr id="13" name="Immagine 9">
                <a:extLst>
                  <a:ext uri="{FF2B5EF4-FFF2-40B4-BE49-F238E27FC236}">
                    <a16:creationId xmlns:a16="http://schemas.microsoft.com/office/drawing/2014/main" id="{B9890962-6916-3DB1-EE33-7B9CA391F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2459" t="44037" r="2549" b="11545"/>
              <a:stretch/>
            </p:blipFill>
            <p:spPr>
              <a:xfrm>
                <a:off x="1057275" y="1345801"/>
                <a:ext cx="1124705" cy="521099"/>
              </a:xfrm>
              <a:prstGeom prst="rect">
                <a:avLst/>
              </a:prstGeom>
            </p:spPr>
          </p:pic>
        </p:grpSp>
      </p:grpSp>
      <p:pic>
        <p:nvPicPr>
          <p:cNvPr id="14" name="Immagine 12" descr="Immagine che contiene Materiale composito&#10;&#10;Il contenuto generato dall'IA potrebbe non essere corretto.">
            <a:extLst>
              <a:ext uri="{FF2B5EF4-FFF2-40B4-BE49-F238E27FC236}">
                <a16:creationId xmlns:a16="http://schemas.microsoft.com/office/drawing/2014/main" id="{EF218210-2C7C-D1CC-9F7F-ACEB54BAA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"/>
          <a:stretch/>
        </p:blipFill>
        <p:spPr>
          <a:xfrm>
            <a:off x="4474793" y="4057455"/>
            <a:ext cx="3104490" cy="1994205"/>
          </a:xfrm>
          <a:prstGeom prst="rect">
            <a:avLst/>
          </a:prstGeom>
        </p:spPr>
      </p:pic>
      <p:grpSp>
        <p:nvGrpSpPr>
          <p:cNvPr id="15" name="Gruppo 13">
            <a:extLst>
              <a:ext uri="{FF2B5EF4-FFF2-40B4-BE49-F238E27FC236}">
                <a16:creationId xmlns:a16="http://schemas.microsoft.com/office/drawing/2014/main" id="{E4AFBE48-2814-67A7-2734-4325DB9EE14D}"/>
              </a:ext>
            </a:extLst>
          </p:cNvPr>
          <p:cNvGrpSpPr/>
          <p:nvPr/>
        </p:nvGrpSpPr>
        <p:grpSpPr>
          <a:xfrm>
            <a:off x="260570" y="5737640"/>
            <a:ext cx="3654986" cy="1841765"/>
            <a:chOff x="670755" y="2280472"/>
            <a:chExt cx="10850489" cy="5296639"/>
          </a:xfrm>
        </p:grpSpPr>
        <p:pic>
          <p:nvPicPr>
            <p:cNvPr id="16" name="Immagine 14" descr="Immagine che contiene contenitore, Rettangolo, design, scatola&#10;&#10;Descrizione generata automaticamente">
              <a:extLst>
                <a:ext uri="{FF2B5EF4-FFF2-40B4-BE49-F238E27FC236}">
                  <a16:creationId xmlns:a16="http://schemas.microsoft.com/office/drawing/2014/main" id="{36AC8977-940F-8717-25A3-3CBCFEA29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55" y="2280472"/>
              <a:ext cx="10850489" cy="5296639"/>
            </a:xfrm>
            <a:prstGeom prst="rect">
              <a:avLst/>
            </a:prstGeom>
          </p:spPr>
        </p:pic>
        <p:pic>
          <p:nvPicPr>
            <p:cNvPr id="17" name="Immagine 15">
              <a:extLst>
                <a:ext uri="{FF2B5EF4-FFF2-40B4-BE49-F238E27FC236}">
                  <a16:creationId xmlns:a16="http://schemas.microsoft.com/office/drawing/2014/main" id="{CCACC272-8E88-5614-671B-8548B9224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6573" t="59243" r="41316" b="21342"/>
            <a:stretch/>
          </p:blipFill>
          <p:spPr>
            <a:xfrm>
              <a:off x="9295254" y="2787565"/>
              <a:ext cx="1750697" cy="874428"/>
            </a:xfrm>
            <a:prstGeom prst="rect">
              <a:avLst/>
            </a:prstGeom>
          </p:spPr>
        </p:pic>
      </p:grp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DAD18C87-E412-201A-93FB-41FA659BE964}"/>
              </a:ext>
            </a:extLst>
          </p:cNvPr>
          <p:cNvSpPr/>
          <p:nvPr/>
        </p:nvSpPr>
        <p:spPr>
          <a:xfrm>
            <a:off x="3934112" y="1876453"/>
            <a:ext cx="405431" cy="7426397"/>
          </a:xfrm>
          <a:prstGeom prst="downArrow">
            <a:avLst/>
          </a:prstGeom>
          <a:gradFill>
            <a:gsLst>
              <a:gs pos="0">
                <a:schemeClr val="bg1"/>
              </a:gs>
              <a:gs pos="74000">
                <a:srgbClr val="FF0000"/>
              </a:gs>
              <a:gs pos="8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56A8C3-BF68-EB0A-446C-A1EB4C034352}"/>
              </a:ext>
            </a:extLst>
          </p:cNvPr>
          <p:cNvSpPr txBox="1"/>
          <p:nvPr/>
        </p:nvSpPr>
        <p:spPr>
          <a:xfrm>
            <a:off x="4630529" y="3599562"/>
            <a:ext cx="2967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1. geometric DT</a:t>
            </a:r>
            <a:endParaRPr lang="it-IT" sz="2100" i="1">
              <a:solidFill>
                <a:srgbClr val="1166B3"/>
              </a:solidFill>
            </a:endParaRPr>
          </a:p>
        </p:txBody>
      </p:sp>
      <p:pic>
        <p:nvPicPr>
          <p:cNvPr id="20" name="Immagine 19" descr="Immagine che contiene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4A093377-28C1-C9B8-046C-4D5EDECDE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r="11801" b="-9781"/>
          <a:stretch/>
        </p:blipFill>
        <p:spPr>
          <a:xfrm>
            <a:off x="7180685" y="5695895"/>
            <a:ext cx="1494449" cy="370103"/>
          </a:xfrm>
          <a:prstGeom prst="rect">
            <a:avLst/>
          </a:prstGeom>
        </p:spPr>
      </p:pic>
      <p:pic>
        <p:nvPicPr>
          <p:cNvPr id="21" name="Immagine 26" descr="Immagine che contiene treno, Modello in scala, giocattolo&#10;&#10;Descrizione generata automaticamente">
            <a:extLst>
              <a:ext uri="{FF2B5EF4-FFF2-40B4-BE49-F238E27FC236}">
                <a16:creationId xmlns:a16="http://schemas.microsoft.com/office/drawing/2014/main" id="{1BBE56F5-0F4C-2CE0-DDDA-67F6EFAC14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4" y="2676334"/>
            <a:ext cx="3601479" cy="1602842"/>
          </a:xfrm>
          <a:prstGeom prst="rect">
            <a:avLst/>
          </a:prstGeom>
        </p:spPr>
      </p:pic>
      <p:sp>
        <p:nvSpPr>
          <p:cNvPr id="22" name="CasellaDiTesto 18">
            <a:extLst>
              <a:ext uri="{FF2B5EF4-FFF2-40B4-BE49-F238E27FC236}">
                <a16:creationId xmlns:a16="http://schemas.microsoft.com/office/drawing/2014/main" id="{5A3413C3-C455-FCE4-9A90-85C77983AED4}"/>
              </a:ext>
            </a:extLst>
          </p:cNvPr>
          <p:cNvSpPr txBox="1"/>
          <p:nvPr/>
        </p:nvSpPr>
        <p:spPr>
          <a:xfrm>
            <a:off x="515891" y="2237303"/>
            <a:ext cx="2967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Classified point cloud</a:t>
            </a:r>
            <a:endParaRPr lang="it-IT" sz="2100" i="1">
              <a:solidFill>
                <a:srgbClr val="1166B3"/>
              </a:solidFill>
            </a:endParaRPr>
          </a:p>
        </p:txBody>
      </p:sp>
      <p:sp>
        <p:nvSpPr>
          <p:cNvPr id="23" name="CasellaDiTesto 16">
            <a:extLst>
              <a:ext uri="{FF2B5EF4-FFF2-40B4-BE49-F238E27FC236}">
                <a16:creationId xmlns:a16="http://schemas.microsoft.com/office/drawing/2014/main" id="{6661F98F-3641-6B9F-1F68-25D012EE5A02}"/>
              </a:ext>
            </a:extLst>
          </p:cNvPr>
          <p:cNvSpPr txBox="1"/>
          <p:nvPr/>
        </p:nvSpPr>
        <p:spPr>
          <a:xfrm>
            <a:off x="642155" y="5419280"/>
            <a:ext cx="31092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2. Topologic (TDM)</a:t>
            </a:r>
            <a:endParaRPr lang="it-IT" sz="2100" i="1">
              <a:solidFill>
                <a:srgbClr val="1166B3"/>
              </a:solidFill>
            </a:endParaRPr>
          </a:p>
        </p:txBody>
      </p:sp>
      <p:pic>
        <p:nvPicPr>
          <p:cNvPr id="24" name="Immagine 29">
            <a:extLst>
              <a:ext uri="{FF2B5EF4-FFF2-40B4-BE49-F238E27FC236}">
                <a16:creationId xmlns:a16="http://schemas.microsoft.com/office/drawing/2014/main" id="{ECD23B07-C8B8-840F-115A-71437737836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7474" t="6706" r="32146" b="7831"/>
          <a:stretch/>
        </p:blipFill>
        <p:spPr>
          <a:xfrm rot="16200000">
            <a:off x="14315336" y="1297408"/>
            <a:ext cx="2210834" cy="464005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Immagine 25">
            <a:extLst>
              <a:ext uri="{FF2B5EF4-FFF2-40B4-BE49-F238E27FC236}">
                <a16:creationId xmlns:a16="http://schemas.microsoft.com/office/drawing/2014/main" id="{DB74DD6C-9D66-3D28-AE1B-4CD71498A5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0483" y="5024277"/>
            <a:ext cx="5551337" cy="3152148"/>
          </a:xfrm>
          <a:prstGeom prst="rect">
            <a:avLst/>
          </a:prstGeom>
        </p:spPr>
      </p:pic>
      <p:sp>
        <p:nvSpPr>
          <p:cNvPr id="26" name="CasellaDiTesto 5">
            <a:extLst>
              <a:ext uri="{FF2B5EF4-FFF2-40B4-BE49-F238E27FC236}">
                <a16:creationId xmlns:a16="http://schemas.microsoft.com/office/drawing/2014/main" id="{2DF84FA1-8939-14D7-1614-855736986196}"/>
              </a:ext>
            </a:extLst>
          </p:cNvPr>
          <p:cNvSpPr txBox="1"/>
          <p:nvPr/>
        </p:nvSpPr>
        <p:spPr>
          <a:xfrm>
            <a:off x="9143999" y="7849391"/>
            <a:ext cx="9067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Open Sans" panose="020B0606030504020204" pitchFamily="34" charset="0"/>
              </a:rPr>
              <a:t>[Roman, O., </a:t>
            </a:r>
            <a:r>
              <a:rPr lang="en-US" sz="1800" err="1">
                <a:latin typeface="Open Sans" panose="020B0606030504020204" pitchFamily="34" charset="0"/>
              </a:rPr>
              <a:t>Mazzacca</a:t>
            </a:r>
            <a:r>
              <a:rPr lang="en-US" sz="1800">
                <a:latin typeface="Open Sans" panose="020B0606030504020204" pitchFamily="34" charset="0"/>
              </a:rPr>
              <a:t>, G., Farella, E. M., </a:t>
            </a:r>
            <a:r>
              <a:rPr lang="en-US" sz="1800" err="1">
                <a:latin typeface="Open Sans" panose="020B0606030504020204" pitchFamily="34" charset="0"/>
              </a:rPr>
              <a:t>Remondino</a:t>
            </a:r>
            <a:r>
              <a:rPr lang="en-US" sz="1800">
                <a:latin typeface="Open Sans" panose="020B0606030504020204" pitchFamily="34" charset="0"/>
              </a:rPr>
              <a:t>, F., Bassier, M., and </a:t>
            </a:r>
            <a:r>
              <a:rPr lang="en-US" sz="1800" err="1">
                <a:latin typeface="Open Sans" panose="020B0606030504020204" pitchFamily="34" charset="0"/>
              </a:rPr>
              <a:t>Agugiaro</a:t>
            </a:r>
            <a:r>
              <a:rPr lang="en-US" sz="1800">
                <a:latin typeface="Open Sans" panose="020B0606030504020204" pitchFamily="34" charset="0"/>
              </a:rPr>
              <a:t>, G.: </a:t>
            </a:r>
            <a:r>
              <a:rPr lang="en-US" sz="180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Towards Automated BIM and BEM Model Generation using a B-Rep-based Method with Topological Map</a:t>
            </a:r>
            <a:r>
              <a:rPr lang="en-US" sz="1800">
                <a:latin typeface="Open Sans" panose="020B0606030504020204" pitchFamily="34" charset="0"/>
              </a:rPr>
              <a:t>, ISPRS Ann. </a:t>
            </a:r>
            <a:r>
              <a:rPr lang="en-US" sz="1800" err="1">
                <a:latin typeface="Open Sans" panose="020B0606030504020204" pitchFamily="34" charset="0"/>
              </a:rPr>
              <a:t>Photogramm</a:t>
            </a:r>
            <a:r>
              <a:rPr lang="en-US" sz="1800">
                <a:latin typeface="Open Sans" panose="020B0606030504020204" pitchFamily="34" charset="0"/>
              </a:rPr>
              <a:t>. Remote Sens. Spatial Inf. Sci., X-4-2024, 287–294.]</a:t>
            </a:r>
            <a:endParaRPr lang="it-IT" sz="1800" i="1"/>
          </a:p>
        </p:txBody>
      </p:sp>
      <p:pic>
        <p:nvPicPr>
          <p:cNvPr id="27" name="Immagine 22">
            <a:extLst>
              <a:ext uri="{FF2B5EF4-FFF2-40B4-BE49-F238E27FC236}">
                <a16:creationId xmlns:a16="http://schemas.microsoft.com/office/drawing/2014/main" id="{D418FD5B-76D1-B646-D83D-9D12DE4382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9340" y="2167724"/>
            <a:ext cx="4672454" cy="2423382"/>
          </a:xfrm>
          <a:prstGeom prst="rect">
            <a:avLst/>
          </a:prstGeom>
        </p:spPr>
      </p:pic>
      <p:sp>
        <p:nvSpPr>
          <p:cNvPr id="28" name="CasellaDiTesto 26">
            <a:extLst>
              <a:ext uri="{FF2B5EF4-FFF2-40B4-BE49-F238E27FC236}">
                <a16:creationId xmlns:a16="http://schemas.microsoft.com/office/drawing/2014/main" id="{4E93D7B0-6798-AA98-5846-B114E40DDA7E}"/>
              </a:ext>
            </a:extLst>
          </p:cNvPr>
          <p:cNvSpPr txBox="1"/>
          <p:nvPr/>
        </p:nvSpPr>
        <p:spPr>
          <a:xfrm>
            <a:off x="8401052" y="4183381"/>
            <a:ext cx="1131570" cy="715581"/>
          </a:xfrm>
          <a:prstGeom prst="rect">
            <a:avLst/>
          </a:prstGeom>
          <a:solidFill>
            <a:srgbClr val="1166B3"/>
          </a:solidFill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chemeClr val="bg1"/>
                </a:solidFill>
              </a:rPr>
              <a:t>1</a:t>
            </a:r>
            <a:endParaRPr lang="it-IT" sz="4050" b="1">
              <a:solidFill>
                <a:schemeClr val="bg1"/>
              </a:solidFill>
            </a:endParaRPr>
          </a:p>
        </p:txBody>
      </p:sp>
      <p:sp>
        <p:nvSpPr>
          <p:cNvPr id="29" name="CasellaDiTesto 27">
            <a:extLst>
              <a:ext uri="{FF2B5EF4-FFF2-40B4-BE49-F238E27FC236}">
                <a16:creationId xmlns:a16="http://schemas.microsoft.com/office/drawing/2014/main" id="{62B893FD-FB56-DDC2-057A-E4A47D1D99BF}"/>
              </a:ext>
            </a:extLst>
          </p:cNvPr>
          <p:cNvSpPr txBox="1"/>
          <p:nvPr/>
        </p:nvSpPr>
        <p:spPr>
          <a:xfrm>
            <a:off x="12678270" y="4383061"/>
            <a:ext cx="1131570" cy="715581"/>
          </a:xfrm>
          <a:prstGeom prst="rect">
            <a:avLst/>
          </a:prstGeom>
          <a:solidFill>
            <a:srgbClr val="1166B3"/>
          </a:solidFill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chemeClr val="bg1"/>
                </a:solidFill>
              </a:rPr>
              <a:t>2</a:t>
            </a:r>
            <a:endParaRPr lang="it-IT" sz="4050" b="1">
              <a:solidFill>
                <a:schemeClr val="bg1"/>
              </a:solidFill>
            </a:endParaRPr>
          </a:p>
        </p:txBody>
      </p:sp>
      <p:sp>
        <p:nvSpPr>
          <p:cNvPr id="30" name="CasellaDiTesto 28">
            <a:extLst>
              <a:ext uri="{FF2B5EF4-FFF2-40B4-BE49-F238E27FC236}">
                <a16:creationId xmlns:a16="http://schemas.microsoft.com/office/drawing/2014/main" id="{4B8B74E2-B576-2BE9-50AB-BB9B8C1887D7}"/>
              </a:ext>
            </a:extLst>
          </p:cNvPr>
          <p:cNvSpPr txBox="1"/>
          <p:nvPr/>
        </p:nvSpPr>
        <p:spPr>
          <a:xfrm>
            <a:off x="9852900" y="6850792"/>
            <a:ext cx="1131570" cy="715581"/>
          </a:xfrm>
          <a:prstGeom prst="rect">
            <a:avLst/>
          </a:prstGeom>
          <a:solidFill>
            <a:srgbClr val="1166B3"/>
          </a:solidFill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chemeClr val="bg1"/>
                </a:solidFill>
              </a:rPr>
              <a:t>3</a:t>
            </a:r>
            <a:endParaRPr lang="it-IT" sz="4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35081-17AF-7C9B-315A-56864497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310B26-E4D0-ADBD-3B88-CD3689BCB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21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346F05-E9A4-6554-D5FA-EBDFE596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4B0AD7-4EFC-1771-6F52-22B0F23837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58101D66-CA0C-FC64-F15E-3D4A2F684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grpSp>
        <p:nvGrpSpPr>
          <p:cNvPr id="2" name="Gruppo 3">
            <a:extLst>
              <a:ext uri="{FF2B5EF4-FFF2-40B4-BE49-F238E27FC236}">
                <a16:creationId xmlns:a16="http://schemas.microsoft.com/office/drawing/2014/main" id="{468EEA8E-248F-2AD1-DC6C-F80020A109CB}"/>
              </a:ext>
            </a:extLst>
          </p:cNvPr>
          <p:cNvGrpSpPr/>
          <p:nvPr/>
        </p:nvGrpSpPr>
        <p:grpSpPr>
          <a:xfrm>
            <a:off x="4630529" y="6834683"/>
            <a:ext cx="4513470" cy="2468166"/>
            <a:chOff x="2944630" y="4228643"/>
            <a:chExt cx="3378998" cy="1847786"/>
          </a:xfrm>
        </p:grpSpPr>
        <p:sp>
          <p:nvSpPr>
            <p:cNvPr id="4" name="CasellaDiTesto 5">
              <a:extLst>
                <a:ext uri="{FF2B5EF4-FFF2-40B4-BE49-F238E27FC236}">
                  <a16:creationId xmlns:a16="http://schemas.microsoft.com/office/drawing/2014/main" id="{F134AE9F-F8A5-3BAC-563B-4E5E2CFF7089}"/>
                </a:ext>
              </a:extLst>
            </p:cNvPr>
            <p:cNvSpPr txBox="1"/>
            <p:nvPr/>
          </p:nvSpPr>
          <p:spPr>
            <a:xfrm>
              <a:off x="3941484" y="4228643"/>
              <a:ext cx="2382144" cy="31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>
                  <a:solidFill>
                    <a:srgbClr val="1166B3"/>
                  </a:solidFill>
                </a:rPr>
                <a:t>3. Model for simulations</a:t>
              </a:r>
              <a:endParaRPr lang="it-IT" sz="2100" i="1">
                <a:solidFill>
                  <a:srgbClr val="1166B3"/>
                </a:solidFill>
              </a:endParaRPr>
            </a:p>
          </p:txBody>
        </p:sp>
        <p:grpSp>
          <p:nvGrpSpPr>
            <p:cNvPr id="9" name="Gruppo 6">
              <a:extLst>
                <a:ext uri="{FF2B5EF4-FFF2-40B4-BE49-F238E27FC236}">
                  <a16:creationId xmlns:a16="http://schemas.microsoft.com/office/drawing/2014/main" id="{DB1B043C-C40A-34CF-A028-9544839E6AB5}"/>
                </a:ext>
              </a:extLst>
            </p:cNvPr>
            <p:cNvGrpSpPr/>
            <p:nvPr/>
          </p:nvGrpSpPr>
          <p:grpSpPr>
            <a:xfrm>
              <a:off x="2944630" y="4379938"/>
              <a:ext cx="2499593" cy="1696491"/>
              <a:chOff x="182541" y="1219848"/>
              <a:chExt cx="5870350" cy="3984247"/>
            </a:xfrm>
          </p:grpSpPr>
          <p:pic>
            <p:nvPicPr>
              <p:cNvPr id="11" name="Immagine 7">
                <a:extLst>
                  <a:ext uri="{FF2B5EF4-FFF2-40B4-BE49-F238E27FC236}">
                    <a16:creationId xmlns:a16="http://schemas.microsoft.com/office/drawing/2014/main" id="{09FADBCB-D389-1707-A08F-4E697B300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41" y="1510102"/>
                <a:ext cx="5870350" cy="3693993"/>
              </a:xfrm>
              <a:prstGeom prst="rect">
                <a:avLst/>
              </a:prstGeom>
            </p:spPr>
          </p:pic>
          <p:pic>
            <p:nvPicPr>
              <p:cNvPr id="12" name="Immagine 8">
                <a:extLst>
                  <a:ext uri="{FF2B5EF4-FFF2-40B4-BE49-F238E27FC236}">
                    <a16:creationId xmlns:a16="http://schemas.microsoft.com/office/drawing/2014/main" id="{B1FE764E-A1B4-A346-C80F-8D4A74B94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5472"/>
              <a:stretch/>
            </p:blipFill>
            <p:spPr>
              <a:xfrm>
                <a:off x="412187" y="1219848"/>
                <a:ext cx="645088" cy="831022"/>
              </a:xfrm>
              <a:prstGeom prst="rect">
                <a:avLst/>
              </a:prstGeom>
            </p:spPr>
          </p:pic>
          <p:pic>
            <p:nvPicPr>
              <p:cNvPr id="13" name="Immagine 9">
                <a:extLst>
                  <a:ext uri="{FF2B5EF4-FFF2-40B4-BE49-F238E27FC236}">
                    <a16:creationId xmlns:a16="http://schemas.microsoft.com/office/drawing/2014/main" id="{6778318E-E37C-5E7E-6AAF-B72417814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2459" t="44037" r="2549" b="11545"/>
              <a:stretch/>
            </p:blipFill>
            <p:spPr>
              <a:xfrm>
                <a:off x="1057275" y="1345801"/>
                <a:ext cx="1124705" cy="521099"/>
              </a:xfrm>
              <a:prstGeom prst="rect">
                <a:avLst/>
              </a:prstGeom>
            </p:spPr>
          </p:pic>
        </p:grpSp>
      </p:grpSp>
      <p:pic>
        <p:nvPicPr>
          <p:cNvPr id="14" name="Immagine 12" descr="Immagine che contiene Materiale composito&#10;&#10;Il contenuto generato dall'IA potrebbe non essere corretto.">
            <a:extLst>
              <a:ext uri="{FF2B5EF4-FFF2-40B4-BE49-F238E27FC236}">
                <a16:creationId xmlns:a16="http://schemas.microsoft.com/office/drawing/2014/main" id="{C08F53D6-A2A0-4FAC-A07C-B1BAFFCE3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"/>
          <a:stretch/>
        </p:blipFill>
        <p:spPr>
          <a:xfrm>
            <a:off x="4474793" y="4057455"/>
            <a:ext cx="3104490" cy="1994205"/>
          </a:xfrm>
          <a:prstGeom prst="rect">
            <a:avLst/>
          </a:prstGeom>
        </p:spPr>
      </p:pic>
      <p:grpSp>
        <p:nvGrpSpPr>
          <p:cNvPr id="15" name="Gruppo 13">
            <a:extLst>
              <a:ext uri="{FF2B5EF4-FFF2-40B4-BE49-F238E27FC236}">
                <a16:creationId xmlns:a16="http://schemas.microsoft.com/office/drawing/2014/main" id="{6E78C656-3F0E-AD66-5F38-D1FDCCFF6F5D}"/>
              </a:ext>
            </a:extLst>
          </p:cNvPr>
          <p:cNvGrpSpPr/>
          <p:nvPr/>
        </p:nvGrpSpPr>
        <p:grpSpPr>
          <a:xfrm>
            <a:off x="260570" y="5737640"/>
            <a:ext cx="3654986" cy="1841765"/>
            <a:chOff x="670755" y="2280472"/>
            <a:chExt cx="10850489" cy="5296639"/>
          </a:xfrm>
        </p:grpSpPr>
        <p:pic>
          <p:nvPicPr>
            <p:cNvPr id="16" name="Immagine 14" descr="Immagine che contiene contenitore, Rettangolo, design, scatola&#10;&#10;Descrizione generata automaticamente">
              <a:extLst>
                <a:ext uri="{FF2B5EF4-FFF2-40B4-BE49-F238E27FC236}">
                  <a16:creationId xmlns:a16="http://schemas.microsoft.com/office/drawing/2014/main" id="{9A3D02E5-008A-81C8-89D4-149523714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55" y="2280472"/>
              <a:ext cx="10850489" cy="5296639"/>
            </a:xfrm>
            <a:prstGeom prst="rect">
              <a:avLst/>
            </a:prstGeom>
          </p:spPr>
        </p:pic>
        <p:pic>
          <p:nvPicPr>
            <p:cNvPr id="17" name="Immagine 15">
              <a:extLst>
                <a:ext uri="{FF2B5EF4-FFF2-40B4-BE49-F238E27FC236}">
                  <a16:creationId xmlns:a16="http://schemas.microsoft.com/office/drawing/2014/main" id="{15AC4594-A116-27FC-8200-B574479C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6573" t="59243" r="41316" b="21342"/>
            <a:stretch/>
          </p:blipFill>
          <p:spPr>
            <a:xfrm>
              <a:off x="9295254" y="2787565"/>
              <a:ext cx="1750697" cy="874428"/>
            </a:xfrm>
            <a:prstGeom prst="rect">
              <a:avLst/>
            </a:prstGeom>
          </p:spPr>
        </p:pic>
      </p:grp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4180BF55-6D4F-23F2-1292-1D8AA1532006}"/>
              </a:ext>
            </a:extLst>
          </p:cNvPr>
          <p:cNvSpPr/>
          <p:nvPr/>
        </p:nvSpPr>
        <p:spPr>
          <a:xfrm>
            <a:off x="3934112" y="1876453"/>
            <a:ext cx="405431" cy="7426397"/>
          </a:xfrm>
          <a:prstGeom prst="downArrow">
            <a:avLst/>
          </a:prstGeom>
          <a:gradFill>
            <a:gsLst>
              <a:gs pos="0">
                <a:schemeClr val="bg1"/>
              </a:gs>
              <a:gs pos="74000">
                <a:srgbClr val="FF0000"/>
              </a:gs>
              <a:gs pos="8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94D3B0-521E-03EA-8829-C6C861D7AE98}"/>
              </a:ext>
            </a:extLst>
          </p:cNvPr>
          <p:cNvSpPr txBox="1"/>
          <p:nvPr/>
        </p:nvSpPr>
        <p:spPr>
          <a:xfrm>
            <a:off x="4630529" y="3599562"/>
            <a:ext cx="2967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1. geometric DT</a:t>
            </a:r>
            <a:endParaRPr lang="it-IT" sz="2100" i="1">
              <a:solidFill>
                <a:srgbClr val="1166B3"/>
              </a:solidFill>
            </a:endParaRPr>
          </a:p>
        </p:txBody>
      </p:sp>
      <p:pic>
        <p:nvPicPr>
          <p:cNvPr id="20" name="Immagine 19" descr="Immagine che contiene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6474301E-4A09-9F59-082A-30B9200BB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r="11801" b="-9781"/>
          <a:stretch/>
        </p:blipFill>
        <p:spPr>
          <a:xfrm>
            <a:off x="7180685" y="5695895"/>
            <a:ext cx="1494449" cy="370103"/>
          </a:xfrm>
          <a:prstGeom prst="rect">
            <a:avLst/>
          </a:prstGeom>
        </p:spPr>
      </p:pic>
      <p:pic>
        <p:nvPicPr>
          <p:cNvPr id="21" name="Immagine 26" descr="Immagine che contiene treno, Modello in scala, giocattolo&#10;&#10;Descrizione generata automaticamente">
            <a:extLst>
              <a:ext uri="{FF2B5EF4-FFF2-40B4-BE49-F238E27FC236}">
                <a16:creationId xmlns:a16="http://schemas.microsoft.com/office/drawing/2014/main" id="{3D9632B0-A61B-C004-1226-C25F8D47B5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4" y="2676334"/>
            <a:ext cx="3601479" cy="1602842"/>
          </a:xfrm>
          <a:prstGeom prst="rect">
            <a:avLst/>
          </a:prstGeom>
        </p:spPr>
      </p:pic>
      <p:sp>
        <p:nvSpPr>
          <p:cNvPr id="22" name="CasellaDiTesto 18">
            <a:extLst>
              <a:ext uri="{FF2B5EF4-FFF2-40B4-BE49-F238E27FC236}">
                <a16:creationId xmlns:a16="http://schemas.microsoft.com/office/drawing/2014/main" id="{CF51FD7D-6B20-69DE-1181-59144A9A0603}"/>
              </a:ext>
            </a:extLst>
          </p:cNvPr>
          <p:cNvSpPr txBox="1"/>
          <p:nvPr/>
        </p:nvSpPr>
        <p:spPr>
          <a:xfrm>
            <a:off x="515891" y="2237303"/>
            <a:ext cx="2967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Classified point cloud</a:t>
            </a:r>
            <a:endParaRPr lang="it-IT" sz="2100" i="1">
              <a:solidFill>
                <a:srgbClr val="1166B3"/>
              </a:solidFill>
            </a:endParaRPr>
          </a:p>
        </p:txBody>
      </p:sp>
      <p:sp>
        <p:nvSpPr>
          <p:cNvPr id="23" name="CasellaDiTesto 16">
            <a:extLst>
              <a:ext uri="{FF2B5EF4-FFF2-40B4-BE49-F238E27FC236}">
                <a16:creationId xmlns:a16="http://schemas.microsoft.com/office/drawing/2014/main" id="{072A8A18-5E51-97A5-5CC4-62195FF1BCB7}"/>
              </a:ext>
            </a:extLst>
          </p:cNvPr>
          <p:cNvSpPr txBox="1"/>
          <p:nvPr/>
        </p:nvSpPr>
        <p:spPr>
          <a:xfrm>
            <a:off x="642155" y="5419280"/>
            <a:ext cx="31092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2. Topologic (TDM)</a:t>
            </a:r>
            <a:endParaRPr lang="it-IT" sz="2100" i="1">
              <a:solidFill>
                <a:srgbClr val="1166B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3A5D9-D790-4076-AB67-98E4138EBD0F}"/>
              </a:ext>
            </a:extLst>
          </p:cNvPr>
          <p:cNvSpPr txBox="1"/>
          <p:nvPr/>
        </p:nvSpPr>
        <p:spPr>
          <a:xfrm>
            <a:off x="11255927" y="2120918"/>
            <a:ext cx="638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ko-KR" sz="3600" err="1">
                <a:solidFill>
                  <a:srgbClr val="0070C0"/>
                </a:solidFill>
                <a:cs typeface="Arial" pitchFamily="34" charset="0"/>
              </a:rPr>
              <a:t>Floorplan</a:t>
            </a:r>
            <a:r>
              <a:rPr lang="it-IT" altLang="ko-KR" sz="360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it-IT" altLang="ko-KR" sz="3600" err="1">
                <a:solidFill>
                  <a:srgbClr val="0070C0"/>
                </a:solidFill>
                <a:cs typeface="Arial" pitchFamily="34" charset="0"/>
              </a:rPr>
              <a:t>extraction</a:t>
            </a:r>
            <a:endParaRPr lang="ko-KR" altLang="en-US" sz="3600">
              <a:solidFill>
                <a:srgbClr val="0070C0"/>
              </a:solidFill>
              <a:cs typeface="Arial" pitchFamily="34" charset="0"/>
            </a:endParaRPr>
          </a:p>
        </p:txBody>
      </p:sp>
      <p:grpSp>
        <p:nvGrpSpPr>
          <p:cNvPr id="10" name="Gruppo 37">
            <a:extLst>
              <a:ext uri="{FF2B5EF4-FFF2-40B4-BE49-F238E27FC236}">
                <a16:creationId xmlns:a16="http://schemas.microsoft.com/office/drawing/2014/main" id="{E52DE75C-7139-80F5-E84A-58FB987F0270}"/>
              </a:ext>
            </a:extLst>
          </p:cNvPr>
          <p:cNvGrpSpPr/>
          <p:nvPr/>
        </p:nvGrpSpPr>
        <p:grpSpPr>
          <a:xfrm>
            <a:off x="8664258" y="2528887"/>
            <a:ext cx="9180294" cy="6715319"/>
            <a:chOff x="6359575" y="1747268"/>
            <a:chExt cx="4974690" cy="3638949"/>
          </a:xfrm>
        </p:grpSpPr>
        <p:pic>
          <p:nvPicPr>
            <p:cNvPr id="31" name="Immagine 29" descr="Immagine che contiene testo, diagramma, linea, Parallelo&#10;&#10;Il contenuto generato dall'IA potrebbe non essere corretto.">
              <a:extLst>
                <a:ext uri="{FF2B5EF4-FFF2-40B4-BE49-F238E27FC236}">
                  <a16:creationId xmlns:a16="http://schemas.microsoft.com/office/drawing/2014/main" id="{968426B8-9417-B645-1138-576B8209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73" t="2999" r="28854"/>
            <a:stretch>
              <a:fillRect/>
            </a:stretch>
          </p:blipFill>
          <p:spPr>
            <a:xfrm>
              <a:off x="6359575" y="1747268"/>
              <a:ext cx="1582107" cy="3638949"/>
            </a:xfrm>
            <a:prstGeom prst="rect">
              <a:avLst/>
            </a:prstGeom>
          </p:spPr>
        </p:pic>
        <p:pic>
          <p:nvPicPr>
            <p:cNvPr id="32" name="Immagine 30">
              <a:extLst>
                <a:ext uri="{FF2B5EF4-FFF2-40B4-BE49-F238E27FC236}">
                  <a16:creationId xmlns:a16="http://schemas.microsoft.com/office/drawing/2014/main" id="{AA0A8B0B-4AB4-8BBB-D9E5-B1962830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09155" y="2076303"/>
              <a:ext cx="1084191" cy="3159824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742C02B5-F3E6-326C-0747-0A9987921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33339" t="6629" r="29631" b="7126"/>
            <a:stretch>
              <a:fillRect/>
            </a:stretch>
          </p:blipFill>
          <p:spPr>
            <a:xfrm>
              <a:off x="10149596" y="2256281"/>
              <a:ext cx="1184669" cy="2809632"/>
            </a:xfrm>
            <a:prstGeom prst="rect">
              <a:avLst/>
            </a:prstGeom>
          </p:spPr>
        </p:pic>
        <p:cxnSp>
          <p:nvCxnSpPr>
            <p:cNvPr id="34" name="Connettore diritto 35">
              <a:extLst>
                <a:ext uri="{FF2B5EF4-FFF2-40B4-BE49-F238E27FC236}">
                  <a16:creationId xmlns:a16="http://schemas.microsoft.com/office/drawing/2014/main" id="{A2E90F34-DC54-0386-B588-847C48DA2856}"/>
                </a:ext>
              </a:extLst>
            </p:cNvPr>
            <p:cNvCxnSpPr/>
            <p:nvPr/>
          </p:nvCxnSpPr>
          <p:spPr>
            <a:xfrm>
              <a:off x="9342120" y="2318502"/>
              <a:ext cx="105918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6">
              <a:extLst>
                <a:ext uri="{FF2B5EF4-FFF2-40B4-BE49-F238E27FC236}">
                  <a16:creationId xmlns:a16="http://schemas.microsoft.com/office/drawing/2014/main" id="{42333637-A2AB-98E6-0DF5-C64A48DF3DF8}"/>
                </a:ext>
              </a:extLst>
            </p:cNvPr>
            <p:cNvCxnSpPr/>
            <p:nvPr/>
          </p:nvCxnSpPr>
          <p:spPr>
            <a:xfrm>
              <a:off x="9342120" y="5006283"/>
              <a:ext cx="105918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40">
              <a:extLst>
                <a:ext uri="{FF2B5EF4-FFF2-40B4-BE49-F238E27FC236}">
                  <a16:creationId xmlns:a16="http://schemas.microsoft.com/office/drawing/2014/main" id="{83BBF461-FC82-AAD8-03FC-1ADD861B9B60}"/>
                </a:ext>
              </a:extLst>
            </p:cNvPr>
            <p:cNvCxnSpPr/>
            <p:nvPr/>
          </p:nvCxnSpPr>
          <p:spPr>
            <a:xfrm>
              <a:off x="7607862" y="2318502"/>
              <a:ext cx="105918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41">
              <a:extLst>
                <a:ext uri="{FF2B5EF4-FFF2-40B4-BE49-F238E27FC236}">
                  <a16:creationId xmlns:a16="http://schemas.microsoft.com/office/drawing/2014/main" id="{595BF1C2-CFA2-8F6D-28BE-0214C2755668}"/>
                </a:ext>
              </a:extLst>
            </p:cNvPr>
            <p:cNvCxnSpPr>
              <a:cxnSpLocks/>
            </p:cNvCxnSpPr>
            <p:nvPr/>
          </p:nvCxnSpPr>
          <p:spPr>
            <a:xfrm>
              <a:off x="6768192" y="4990337"/>
              <a:ext cx="182360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40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27854-B067-841E-2E74-1FC89A6FF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B10FAF-280C-B8A5-CD52-A281BE61B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22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034B57-F218-10D6-A902-91ACD915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99BBD8C-3DEA-D87B-F258-E11C828BB7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D6CDA6BA-1B8A-ED7B-B09E-F97E235FA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grpSp>
        <p:nvGrpSpPr>
          <p:cNvPr id="2" name="Gruppo 3">
            <a:extLst>
              <a:ext uri="{FF2B5EF4-FFF2-40B4-BE49-F238E27FC236}">
                <a16:creationId xmlns:a16="http://schemas.microsoft.com/office/drawing/2014/main" id="{6007E460-E989-5A63-353E-7677AAE342EA}"/>
              </a:ext>
            </a:extLst>
          </p:cNvPr>
          <p:cNvGrpSpPr/>
          <p:nvPr/>
        </p:nvGrpSpPr>
        <p:grpSpPr>
          <a:xfrm>
            <a:off x="4630529" y="6834683"/>
            <a:ext cx="4513470" cy="2468166"/>
            <a:chOff x="2944630" y="4228643"/>
            <a:chExt cx="3378998" cy="1847786"/>
          </a:xfrm>
        </p:grpSpPr>
        <p:sp>
          <p:nvSpPr>
            <p:cNvPr id="4" name="CasellaDiTesto 5">
              <a:extLst>
                <a:ext uri="{FF2B5EF4-FFF2-40B4-BE49-F238E27FC236}">
                  <a16:creationId xmlns:a16="http://schemas.microsoft.com/office/drawing/2014/main" id="{5EC3DF8B-0F3F-8E41-AFD8-686EF6E39573}"/>
                </a:ext>
              </a:extLst>
            </p:cNvPr>
            <p:cNvSpPr txBox="1"/>
            <p:nvPr/>
          </p:nvSpPr>
          <p:spPr>
            <a:xfrm>
              <a:off x="3941484" y="4228643"/>
              <a:ext cx="2382144" cy="31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>
                  <a:solidFill>
                    <a:srgbClr val="1166B3"/>
                  </a:solidFill>
                </a:rPr>
                <a:t>3. Model for simulations</a:t>
              </a:r>
              <a:endParaRPr lang="it-IT" sz="2100" i="1">
                <a:solidFill>
                  <a:srgbClr val="1166B3"/>
                </a:solidFill>
              </a:endParaRPr>
            </a:p>
          </p:txBody>
        </p:sp>
        <p:grpSp>
          <p:nvGrpSpPr>
            <p:cNvPr id="9" name="Gruppo 6">
              <a:extLst>
                <a:ext uri="{FF2B5EF4-FFF2-40B4-BE49-F238E27FC236}">
                  <a16:creationId xmlns:a16="http://schemas.microsoft.com/office/drawing/2014/main" id="{FBFD82F5-84B1-5616-F17B-6305DC150581}"/>
                </a:ext>
              </a:extLst>
            </p:cNvPr>
            <p:cNvGrpSpPr/>
            <p:nvPr/>
          </p:nvGrpSpPr>
          <p:grpSpPr>
            <a:xfrm>
              <a:off x="2944630" y="4379938"/>
              <a:ext cx="2499593" cy="1696491"/>
              <a:chOff x="182541" y="1219848"/>
              <a:chExt cx="5870350" cy="3984247"/>
            </a:xfrm>
          </p:grpSpPr>
          <p:pic>
            <p:nvPicPr>
              <p:cNvPr id="11" name="Immagine 7">
                <a:extLst>
                  <a:ext uri="{FF2B5EF4-FFF2-40B4-BE49-F238E27FC236}">
                    <a16:creationId xmlns:a16="http://schemas.microsoft.com/office/drawing/2014/main" id="{3CD1F34F-9D92-038A-3DB0-0E164A8C0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41" y="1510102"/>
                <a:ext cx="5870350" cy="3693993"/>
              </a:xfrm>
              <a:prstGeom prst="rect">
                <a:avLst/>
              </a:prstGeom>
            </p:spPr>
          </p:pic>
          <p:pic>
            <p:nvPicPr>
              <p:cNvPr id="12" name="Immagine 8">
                <a:extLst>
                  <a:ext uri="{FF2B5EF4-FFF2-40B4-BE49-F238E27FC236}">
                    <a16:creationId xmlns:a16="http://schemas.microsoft.com/office/drawing/2014/main" id="{77E8E850-A6DE-DCDF-177A-787B18C0E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5472"/>
              <a:stretch/>
            </p:blipFill>
            <p:spPr>
              <a:xfrm>
                <a:off x="412187" y="1219848"/>
                <a:ext cx="645088" cy="831022"/>
              </a:xfrm>
              <a:prstGeom prst="rect">
                <a:avLst/>
              </a:prstGeom>
            </p:spPr>
          </p:pic>
          <p:pic>
            <p:nvPicPr>
              <p:cNvPr id="13" name="Immagine 9">
                <a:extLst>
                  <a:ext uri="{FF2B5EF4-FFF2-40B4-BE49-F238E27FC236}">
                    <a16:creationId xmlns:a16="http://schemas.microsoft.com/office/drawing/2014/main" id="{4F9C1067-B5B4-0DEC-8AEB-35548CF4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2459" t="44037" r="2549" b="11545"/>
              <a:stretch/>
            </p:blipFill>
            <p:spPr>
              <a:xfrm>
                <a:off x="1057275" y="1345801"/>
                <a:ext cx="1124705" cy="521099"/>
              </a:xfrm>
              <a:prstGeom prst="rect">
                <a:avLst/>
              </a:prstGeom>
            </p:spPr>
          </p:pic>
        </p:grpSp>
      </p:grpSp>
      <p:pic>
        <p:nvPicPr>
          <p:cNvPr id="14" name="Immagine 12" descr="Immagine che contiene Materiale composito&#10;&#10;Il contenuto generato dall'IA potrebbe non essere corretto.">
            <a:extLst>
              <a:ext uri="{FF2B5EF4-FFF2-40B4-BE49-F238E27FC236}">
                <a16:creationId xmlns:a16="http://schemas.microsoft.com/office/drawing/2014/main" id="{8E04E57F-380B-2B29-9BA9-738EAD992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"/>
          <a:stretch/>
        </p:blipFill>
        <p:spPr>
          <a:xfrm>
            <a:off x="4474793" y="4057455"/>
            <a:ext cx="3104490" cy="1994205"/>
          </a:xfrm>
          <a:prstGeom prst="rect">
            <a:avLst/>
          </a:prstGeom>
        </p:spPr>
      </p:pic>
      <p:grpSp>
        <p:nvGrpSpPr>
          <p:cNvPr id="15" name="Gruppo 13">
            <a:extLst>
              <a:ext uri="{FF2B5EF4-FFF2-40B4-BE49-F238E27FC236}">
                <a16:creationId xmlns:a16="http://schemas.microsoft.com/office/drawing/2014/main" id="{43A701A6-D490-91D0-D272-EB3F530BC07E}"/>
              </a:ext>
            </a:extLst>
          </p:cNvPr>
          <p:cNvGrpSpPr/>
          <p:nvPr/>
        </p:nvGrpSpPr>
        <p:grpSpPr>
          <a:xfrm>
            <a:off x="260570" y="5737640"/>
            <a:ext cx="3654986" cy="1841765"/>
            <a:chOff x="670755" y="2280472"/>
            <a:chExt cx="10850489" cy="5296639"/>
          </a:xfrm>
        </p:grpSpPr>
        <p:pic>
          <p:nvPicPr>
            <p:cNvPr id="16" name="Immagine 14" descr="Immagine che contiene contenitore, Rettangolo, design, scatola&#10;&#10;Descrizione generata automaticamente">
              <a:extLst>
                <a:ext uri="{FF2B5EF4-FFF2-40B4-BE49-F238E27FC236}">
                  <a16:creationId xmlns:a16="http://schemas.microsoft.com/office/drawing/2014/main" id="{0BE35003-1AFA-E015-81A9-F828267D8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55" y="2280472"/>
              <a:ext cx="10850489" cy="5296639"/>
            </a:xfrm>
            <a:prstGeom prst="rect">
              <a:avLst/>
            </a:prstGeom>
          </p:spPr>
        </p:pic>
        <p:pic>
          <p:nvPicPr>
            <p:cNvPr id="17" name="Immagine 15">
              <a:extLst>
                <a:ext uri="{FF2B5EF4-FFF2-40B4-BE49-F238E27FC236}">
                  <a16:creationId xmlns:a16="http://schemas.microsoft.com/office/drawing/2014/main" id="{DC123B40-05BA-627F-7382-2E6C49A3A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6573" t="59243" r="41316" b="21342"/>
            <a:stretch/>
          </p:blipFill>
          <p:spPr>
            <a:xfrm>
              <a:off x="9295254" y="2787565"/>
              <a:ext cx="1750697" cy="874428"/>
            </a:xfrm>
            <a:prstGeom prst="rect">
              <a:avLst/>
            </a:prstGeom>
          </p:spPr>
        </p:pic>
      </p:grp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DC21856B-833C-96D6-90E5-10EE34831EB7}"/>
              </a:ext>
            </a:extLst>
          </p:cNvPr>
          <p:cNvSpPr/>
          <p:nvPr/>
        </p:nvSpPr>
        <p:spPr>
          <a:xfrm>
            <a:off x="3934112" y="1876453"/>
            <a:ext cx="405431" cy="7426397"/>
          </a:xfrm>
          <a:prstGeom prst="downArrow">
            <a:avLst/>
          </a:prstGeom>
          <a:gradFill>
            <a:gsLst>
              <a:gs pos="0">
                <a:schemeClr val="bg1"/>
              </a:gs>
              <a:gs pos="74000">
                <a:srgbClr val="FF0000"/>
              </a:gs>
              <a:gs pos="8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A1D8EAF-6C67-A347-04FD-D9AE33145449}"/>
              </a:ext>
            </a:extLst>
          </p:cNvPr>
          <p:cNvSpPr txBox="1"/>
          <p:nvPr/>
        </p:nvSpPr>
        <p:spPr>
          <a:xfrm>
            <a:off x="4630529" y="3599562"/>
            <a:ext cx="2967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1. geometric DT</a:t>
            </a:r>
            <a:endParaRPr lang="it-IT" sz="2100" i="1">
              <a:solidFill>
                <a:srgbClr val="1166B3"/>
              </a:solidFill>
            </a:endParaRPr>
          </a:p>
        </p:txBody>
      </p:sp>
      <p:pic>
        <p:nvPicPr>
          <p:cNvPr id="20" name="Immagine 19" descr="Immagine che contiene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E7486626-5206-B6D7-3006-33231045F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r="11801" b="-9781"/>
          <a:stretch/>
        </p:blipFill>
        <p:spPr>
          <a:xfrm>
            <a:off x="7180685" y="5695895"/>
            <a:ext cx="1494449" cy="370103"/>
          </a:xfrm>
          <a:prstGeom prst="rect">
            <a:avLst/>
          </a:prstGeom>
        </p:spPr>
      </p:pic>
      <p:pic>
        <p:nvPicPr>
          <p:cNvPr id="21" name="Immagine 26" descr="Immagine che contiene treno, Modello in scala, giocattolo&#10;&#10;Descrizione generata automaticamente">
            <a:extLst>
              <a:ext uri="{FF2B5EF4-FFF2-40B4-BE49-F238E27FC236}">
                <a16:creationId xmlns:a16="http://schemas.microsoft.com/office/drawing/2014/main" id="{E8052504-2286-1605-FB38-AA8EF4CA3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4" y="2676334"/>
            <a:ext cx="3601479" cy="1602842"/>
          </a:xfrm>
          <a:prstGeom prst="rect">
            <a:avLst/>
          </a:prstGeom>
        </p:spPr>
      </p:pic>
      <p:sp>
        <p:nvSpPr>
          <p:cNvPr id="22" name="CasellaDiTesto 18">
            <a:extLst>
              <a:ext uri="{FF2B5EF4-FFF2-40B4-BE49-F238E27FC236}">
                <a16:creationId xmlns:a16="http://schemas.microsoft.com/office/drawing/2014/main" id="{A0A2E1FA-DC90-AA4C-F3C4-7327CC743CB6}"/>
              </a:ext>
            </a:extLst>
          </p:cNvPr>
          <p:cNvSpPr txBox="1"/>
          <p:nvPr/>
        </p:nvSpPr>
        <p:spPr>
          <a:xfrm>
            <a:off x="515891" y="2237303"/>
            <a:ext cx="29673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Classified point cloud</a:t>
            </a:r>
            <a:endParaRPr lang="it-IT" sz="2100" i="1">
              <a:solidFill>
                <a:srgbClr val="1166B3"/>
              </a:solidFill>
            </a:endParaRPr>
          </a:p>
        </p:txBody>
      </p:sp>
      <p:sp>
        <p:nvSpPr>
          <p:cNvPr id="23" name="CasellaDiTesto 16">
            <a:extLst>
              <a:ext uri="{FF2B5EF4-FFF2-40B4-BE49-F238E27FC236}">
                <a16:creationId xmlns:a16="http://schemas.microsoft.com/office/drawing/2014/main" id="{5EFD3CBB-1CF1-4721-D364-DAB32AA9FCEA}"/>
              </a:ext>
            </a:extLst>
          </p:cNvPr>
          <p:cNvSpPr txBox="1"/>
          <p:nvPr/>
        </p:nvSpPr>
        <p:spPr>
          <a:xfrm>
            <a:off x="642155" y="5419280"/>
            <a:ext cx="31092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>
                <a:solidFill>
                  <a:srgbClr val="1166B3"/>
                </a:solidFill>
              </a:rPr>
              <a:t>2. Topologic (TDM)</a:t>
            </a:r>
            <a:endParaRPr lang="it-IT" sz="2100" i="1">
              <a:solidFill>
                <a:srgbClr val="1166B3"/>
              </a:solidFill>
            </a:endParaRPr>
          </a:p>
        </p:txBody>
      </p:sp>
      <p:grpSp>
        <p:nvGrpSpPr>
          <p:cNvPr id="25" name="Gruppo 7">
            <a:extLst>
              <a:ext uri="{FF2B5EF4-FFF2-40B4-BE49-F238E27FC236}">
                <a16:creationId xmlns:a16="http://schemas.microsoft.com/office/drawing/2014/main" id="{3898DFF4-EF32-BFAB-58F5-33889A93F3E9}"/>
              </a:ext>
            </a:extLst>
          </p:cNvPr>
          <p:cNvGrpSpPr/>
          <p:nvPr/>
        </p:nvGrpSpPr>
        <p:grpSpPr>
          <a:xfrm>
            <a:off x="9566001" y="4438505"/>
            <a:ext cx="8385162" cy="3771428"/>
            <a:chOff x="670755" y="2669758"/>
            <a:chExt cx="10850489" cy="4727660"/>
          </a:xfrm>
        </p:grpSpPr>
        <p:pic>
          <p:nvPicPr>
            <p:cNvPr id="26" name="Immagine 8" descr="Immagine che contiene contenitore, Rettangolo, design, scatola&#10;&#10;Descrizione generata automaticamente">
              <a:extLst>
                <a:ext uri="{FF2B5EF4-FFF2-40B4-BE49-F238E27FC236}">
                  <a16:creationId xmlns:a16="http://schemas.microsoft.com/office/drawing/2014/main" id="{BE7EE3C6-995A-008C-5B18-AF9E8A5BF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 b="3392"/>
            <a:stretch>
              <a:fillRect/>
            </a:stretch>
          </p:blipFill>
          <p:spPr>
            <a:xfrm>
              <a:off x="670755" y="2669758"/>
              <a:ext cx="10850489" cy="4727660"/>
            </a:xfrm>
            <a:prstGeom prst="rect">
              <a:avLst/>
            </a:prstGeom>
          </p:spPr>
        </p:pic>
        <p:pic>
          <p:nvPicPr>
            <p:cNvPr id="27" name="Immagine 9">
              <a:extLst>
                <a:ext uri="{FF2B5EF4-FFF2-40B4-BE49-F238E27FC236}">
                  <a16:creationId xmlns:a16="http://schemas.microsoft.com/office/drawing/2014/main" id="{90D29818-FBD1-D57A-B9D2-D341FFDF3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6573" t="59243" r="41316" b="21342"/>
            <a:stretch/>
          </p:blipFill>
          <p:spPr>
            <a:xfrm>
              <a:off x="9221301" y="2787564"/>
              <a:ext cx="1750697" cy="874428"/>
            </a:xfrm>
            <a:prstGeom prst="rect">
              <a:avLst/>
            </a:prstGeom>
          </p:spPr>
        </p:pic>
      </p:grpSp>
      <p:cxnSp>
        <p:nvCxnSpPr>
          <p:cNvPr id="30" name="Connettore 2 5">
            <a:extLst>
              <a:ext uri="{FF2B5EF4-FFF2-40B4-BE49-F238E27FC236}">
                <a16:creationId xmlns:a16="http://schemas.microsoft.com/office/drawing/2014/main" id="{42EC5B6C-AAFF-6A35-FF0A-939C4F50D5AD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1624666" y="4581286"/>
            <a:ext cx="0" cy="691622"/>
          </a:xfrm>
          <a:prstGeom prst="straightConnector1">
            <a:avLst/>
          </a:prstGeom>
          <a:ln w="9525">
            <a:solidFill>
              <a:srgbClr val="FF8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14">
            <a:extLst>
              <a:ext uri="{FF2B5EF4-FFF2-40B4-BE49-F238E27FC236}">
                <a16:creationId xmlns:a16="http://schemas.microsoft.com/office/drawing/2014/main" id="{E804B72F-F343-D001-1EF1-5B776140D3F7}"/>
              </a:ext>
            </a:extLst>
          </p:cNvPr>
          <p:cNvSpPr txBox="1"/>
          <p:nvPr/>
        </p:nvSpPr>
        <p:spPr>
          <a:xfrm>
            <a:off x="13538956" y="2544656"/>
            <a:ext cx="3440297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B050"/>
                </a:solidFill>
              </a:rPr>
              <a:t>ENERGY MODEL</a:t>
            </a:r>
          </a:p>
          <a:p>
            <a:r>
              <a:rPr lang="en-US" sz="1800" err="1">
                <a:solidFill>
                  <a:srgbClr val="00B050"/>
                </a:solidFill>
              </a:rPr>
              <a:t>Class_id</a:t>
            </a:r>
            <a:endParaRPr lang="en-US" sz="1800">
              <a:solidFill>
                <a:srgbClr val="00B050"/>
              </a:solidFill>
            </a:endParaRPr>
          </a:p>
          <a:p>
            <a:r>
              <a:rPr lang="en-US" sz="1800">
                <a:solidFill>
                  <a:srgbClr val="00B050"/>
                </a:solidFill>
              </a:rPr>
              <a:t>Area</a:t>
            </a:r>
          </a:p>
          <a:p>
            <a:r>
              <a:rPr lang="en-US" sz="1800">
                <a:solidFill>
                  <a:srgbClr val="00B050"/>
                </a:solidFill>
              </a:rPr>
              <a:t>U-value</a:t>
            </a:r>
          </a:p>
          <a:p>
            <a:r>
              <a:rPr lang="en-US" sz="1800">
                <a:solidFill>
                  <a:srgbClr val="00B050"/>
                </a:solidFill>
              </a:rPr>
              <a:t>Internal\External walls</a:t>
            </a:r>
          </a:p>
        </p:txBody>
      </p:sp>
      <p:cxnSp>
        <p:nvCxnSpPr>
          <p:cNvPr id="39" name="Connettore 2 15">
            <a:extLst>
              <a:ext uri="{FF2B5EF4-FFF2-40B4-BE49-F238E27FC236}">
                <a16:creationId xmlns:a16="http://schemas.microsoft.com/office/drawing/2014/main" id="{9FBE30B1-86FE-AF62-77C0-CDEEA7384872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15259104" y="4021984"/>
            <a:ext cx="1" cy="1344903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asellaDiTesto 16">
            <a:extLst>
              <a:ext uri="{FF2B5EF4-FFF2-40B4-BE49-F238E27FC236}">
                <a16:creationId xmlns:a16="http://schemas.microsoft.com/office/drawing/2014/main" id="{4C7FAEAB-AB9F-6720-FF83-9B6AEAA63F37}"/>
              </a:ext>
            </a:extLst>
          </p:cNvPr>
          <p:cNvSpPr txBox="1"/>
          <p:nvPr/>
        </p:nvSpPr>
        <p:spPr>
          <a:xfrm>
            <a:off x="9904517" y="2549961"/>
            <a:ext cx="3440298" cy="2031325"/>
          </a:xfrm>
          <a:prstGeom prst="rect">
            <a:avLst/>
          </a:prstGeom>
          <a:noFill/>
          <a:ln>
            <a:solidFill>
              <a:srgbClr val="FF8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8C00"/>
                </a:solidFill>
              </a:rPr>
              <a:t>TBIM - VOLUMETRIC MODEL </a:t>
            </a:r>
          </a:p>
          <a:p>
            <a:r>
              <a:rPr lang="en-US" sz="1800">
                <a:solidFill>
                  <a:srgbClr val="FF8C00"/>
                </a:solidFill>
              </a:rPr>
              <a:t>Volume</a:t>
            </a:r>
          </a:p>
          <a:p>
            <a:r>
              <a:rPr lang="en-US" sz="1800">
                <a:solidFill>
                  <a:srgbClr val="FF8C00"/>
                </a:solidFill>
              </a:rPr>
              <a:t>Room Type</a:t>
            </a:r>
          </a:p>
          <a:p>
            <a:r>
              <a:rPr lang="en-US" sz="1800">
                <a:solidFill>
                  <a:srgbClr val="FF8C00"/>
                </a:solidFill>
              </a:rPr>
              <a:t># Thermal zone </a:t>
            </a:r>
          </a:p>
          <a:p>
            <a:r>
              <a:rPr lang="en-US" sz="1800">
                <a:solidFill>
                  <a:srgbClr val="FF8C00"/>
                </a:solidFill>
              </a:rPr>
              <a:t>Temperature setpoints</a:t>
            </a:r>
          </a:p>
          <a:p>
            <a:r>
              <a:rPr lang="en-US" sz="1800">
                <a:solidFill>
                  <a:srgbClr val="FF8C00"/>
                </a:solidFill>
              </a:rPr>
              <a:t>Orientation</a:t>
            </a:r>
          </a:p>
          <a:p>
            <a:r>
              <a:rPr lang="en-US" sz="1800">
                <a:solidFill>
                  <a:srgbClr val="FF8C00"/>
                </a:solidFill>
              </a:rPr>
              <a:t># devices inside</a:t>
            </a:r>
          </a:p>
        </p:txBody>
      </p:sp>
    </p:spTree>
    <p:extLst>
      <p:ext uri="{BB962C8B-B14F-4D97-AF65-F5344CB8AC3E}">
        <p14:creationId xmlns:p14="http://schemas.microsoft.com/office/powerpoint/2010/main" val="19727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1C6A2-BAE7-319B-3F3A-DA5849E5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09381-8062-A57F-EA66-193611956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23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79CCBF-F9BF-E675-1296-E1CDA353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Digital twin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From BIM to BEM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2A466D1-20E7-C467-99C8-ED8283EA7A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73DA05C3-9A4E-A214-95EA-99FA4B0E2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46C48D-C8CF-FEAD-6B78-920E0338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697320"/>
            <a:ext cx="10415587" cy="72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86192E-38D5-6B5E-0476-9C8827B8AAC3}"/>
              </a:ext>
            </a:extLst>
          </p:cNvPr>
          <p:cNvSpPr txBox="1"/>
          <p:nvPr/>
        </p:nvSpPr>
        <p:spPr>
          <a:xfrm>
            <a:off x="931333" y="3086100"/>
            <a:ext cx="53932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u="none" strike="noStrike" err="1">
                <a:solidFill>
                  <a:srgbClr val="000000"/>
                </a:solidFill>
                <a:effectLst/>
              </a:rPr>
              <a:t>InCUBE</a:t>
            </a:r>
            <a:r>
              <a:rPr lang="en-US" sz="2800" b="0" i="1" u="none" strike="noStrike">
                <a:solidFill>
                  <a:srgbClr val="000000"/>
                </a:solidFill>
                <a:effectLst/>
              </a:rPr>
              <a:t> Conceptual architecture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FA9A21-AC24-1DE7-FB63-40C7B085C6D2}"/>
              </a:ext>
            </a:extLst>
          </p:cNvPr>
          <p:cNvSpPr/>
          <p:nvPr/>
        </p:nvSpPr>
        <p:spPr>
          <a:xfrm>
            <a:off x="6500812" y="2476500"/>
            <a:ext cx="9043988" cy="1371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B59791E-B4C1-5AEF-8A03-CFE0C089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F2F42-2FD8-F85E-AB28-B8C770BAC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24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96538E-0B4A-1C7E-0AE7-F43F926CD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Digital twin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From BIM to BEM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4226BB00-A548-D8B1-7075-70FFDAC116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838C77F9-2075-7F5D-937B-C1A38B331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11" name="Tijdelijke aanduiding voor tekst 1">
            <a:extLst>
              <a:ext uri="{FF2B5EF4-FFF2-40B4-BE49-F238E27FC236}">
                <a16:creationId xmlns:a16="http://schemas.microsoft.com/office/drawing/2014/main" id="{FDF964FE-A90D-AD0C-91E6-005DB02C62DE}"/>
              </a:ext>
            </a:extLst>
          </p:cNvPr>
          <p:cNvSpPr txBox="1">
            <a:spLocks/>
          </p:cNvSpPr>
          <p:nvPr/>
        </p:nvSpPr>
        <p:spPr bwMode="auto">
          <a:xfrm>
            <a:off x="906667" y="3080944"/>
            <a:ext cx="16017445" cy="491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>
                <a:latin typeface="Lucida Grande"/>
                <a:ea typeface="ＭＳ Ｐゴシック"/>
              </a:rPr>
              <a:t>Taki it and transform in </a:t>
            </a:r>
            <a:r>
              <a:rPr lang="en-GB" sz="3000" err="1">
                <a:latin typeface="Lucida Grande"/>
                <a:ea typeface="ＭＳ Ｐゴシック"/>
              </a:rPr>
              <a:t>json</a:t>
            </a:r>
            <a:r>
              <a:rPr lang="en-GB" sz="3000">
                <a:latin typeface="Lucida Grande"/>
                <a:ea typeface="ＭＳ Ｐゴシック"/>
              </a:rPr>
              <a:t> format and </a:t>
            </a:r>
            <a:r>
              <a:rPr lang="en-GB" sz="3000" err="1">
                <a:latin typeface="Lucida Grande"/>
                <a:ea typeface="ＭＳ Ｐゴシック"/>
              </a:rPr>
              <a:t>trasform</a:t>
            </a:r>
            <a:r>
              <a:rPr lang="en-GB" sz="3000">
                <a:latin typeface="Lucida Grande"/>
                <a:ea typeface="ＭＳ Ｐゴシック"/>
              </a:rPr>
              <a:t> it a data model – we pick most relevant information surface/year/material and level of details </a:t>
            </a:r>
          </a:p>
          <a:p>
            <a:endParaRPr lang="en-GB" sz="3000">
              <a:latin typeface="Lucida Grande"/>
              <a:ea typeface="ＭＳ Ｐゴシック"/>
            </a:endParaRPr>
          </a:p>
          <a:p>
            <a:r>
              <a:rPr lang="en-GB" sz="3000" err="1">
                <a:latin typeface="Lucida Grande"/>
                <a:ea typeface="ＭＳ Ｐゴシック"/>
              </a:rPr>
              <a:t>Sensinac</a:t>
            </a:r>
            <a:r>
              <a:rPr lang="en-GB" sz="3000">
                <a:latin typeface="Lucida Grande"/>
                <a:ea typeface="ＭＳ Ｐゴシック"/>
              </a:rPr>
              <a:t> </a:t>
            </a:r>
            <a:r>
              <a:rPr lang="en-GB" sz="3000" err="1">
                <a:latin typeface="Lucida Grande"/>
                <a:ea typeface="ＭＳ Ｐゴシック"/>
              </a:rPr>
              <a:t>iot</a:t>
            </a:r>
            <a:r>
              <a:rPr lang="en-GB" sz="3000">
                <a:latin typeface="Lucida Grande"/>
                <a:ea typeface="ＭＳ Ｐゴシック"/>
              </a:rPr>
              <a:t> platform </a:t>
            </a:r>
            <a:endParaRPr lang="en-GB" sz="3000"/>
          </a:p>
          <a:p>
            <a:r>
              <a:rPr lang="en-GB" sz="3000">
                <a:latin typeface="Lucida Grande"/>
                <a:ea typeface="ＭＳ Ｐゴシック"/>
              </a:rPr>
              <a:t>Eclipse foundation and it is open </a:t>
            </a:r>
            <a:endParaRPr lang="en-GB" sz="3000"/>
          </a:p>
          <a:p>
            <a:endParaRPr lang="en-GB" sz="3000"/>
          </a:p>
          <a:p>
            <a:r>
              <a:rPr lang="en-GB" sz="3000">
                <a:latin typeface="Lucida Grande"/>
                <a:ea typeface="ＭＳ Ｐゴシック"/>
              </a:rPr>
              <a:t>Data model that </a:t>
            </a:r>
            <a:r>
              <a:rPr lang="en-GB" sz="3000" err="1">
                <a:latin typeface="Lucida Grande"/>
                <a:ea typeface="ＭＳ Ｐゴシック"/>
              </a:rPr>
              <a:t>rapresent</a:t>
            </a:r>
            <a:r>
              <a:rPr lang="en-GB" sz="3000">
                <a:latin typeface="Lucida Grande"/>
                <a:ea typeface="ＭＳ Ｐゴシック"/>
              </a:rPr>
              <a:t> this data – simple but effective </a:t>
            </a:r>
            <a:endParaRPr lang="en-GB" sz="3000"/>
          </a:p>
          <a:p>
            <a:r>
              <a:rPr lang="en-GB" sz="3000">
                <a:latin typeface="Lucida Grande"/>
                <a:ea typeface="ＭＳ Ｐゴシック"/>
              </a:rPr>
              <a:t>Sensors in general </a:t>
            </a:r>
            <a:endParaRPr lang="en-GB" sz="3000"/>
          </a:p>
          <a:p>
            <a:endParaRPr lang="en-GB" sz="3000"/>
          </a:p>
          <a:p>
            <a:r>
              <a:rPr lang="en-GB" sz="3000" err="1">
                <a:latin typeface="Lucida Grande"/>
                <a:ea typeface="ＭＳ Ｐゴシック"/>
              </a:rPr>
              <a:t>Transfor</a:t>
            </a:r>
            <a:r>
              <a:rPr lang="en-GB" sz="3000">
                <a:latin typeface="Lucida Grande"/>
                <a:ea typeface="ＭＳ Ｐゴシック"/>
              </a:rPr>
              <a:t> model in </a:t>
            </a:r>
            <a:r>
              <a:rPr lang="en-GB" sz="3000" err="1">
                <a:latin typeface="Lucida Grande"/>
                <a:ea typeface="ＭＳ Ｐゴシック"/>
              </a:rPr>
              <a:t>senac</a:t>
            </a:r>
            <a:r>
              <a:rPr lang="en-GB" sz="3000">
                <a:latin typeface="Lucida Grande"/>
                <a:ea typeface="ＭＳ Ｐゴシック"/>
              </a:rPr>
              <a:t> </a:t>
            </a:r>
            <a:r>
              <a:rPr lang="en-GB" sz="3000" err="1">
                <a:latin typeface="Lucida Grande"/>
                <a:ea typeface="ＭＳ Ｐゴシック"/>
              </a:rPr>
              <a:t>rapresentation</a:t>
            </a:r>
            <a:r>
              <a:rPr lang="en-GB" sz="3000">
                <a:latin typeface="Lucida Grande"/>
                <a:ea typeface="ＭＳ Ｐゴシック"/>
              </a:rPr>
              <a:t> through digital twin </a:t>
            </a:r>
            <a:endParaRPr lang="en-GB" sz="3000"/>
          </a:p>
          <a:p>
            <a:endParaRPr lang="en-GB" sz="3000"/>
          </a:p>
          <a:p>
            <a:endParaRPr lang="nl-NL" sz="2700"/>
          </a:p>
        </p:txBody>
      </p:sp>
    </p:spTree>
    <p:extLst>
      <p:ext uri="{BB962C8B-B14F-4D97-AF65-F5344CB8AC3E}">
        <p14:creationId xmlns:p14="http://schemas.microsoft.com/office/powerpoint/2010/main" val="15959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97EE-F098-966E-4A4E-E0E8D820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7B32E-A46C-377F-34AD-FB8A50D0C9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25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2299E9-FCCF-B2E1-6714-5BF6EBB0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FB55747-9458-46DB-6239-696ECC1AB4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83B30536-0801-5B3D-9F6F-63350943D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7" name="Tijdelijke aanduiding voor tekst 1">
            <a:extLst>
              <a:ext uri="{FF2B5EF4-FFF2-40B4-BE49-F238E27FC236}">
                <a16:creationId xmlns:a16="http://schemas.microsoft.com/office/drawing/2014/main" id="{15E65B43-C648-E623-6AB9-6D4A329BE850}"/>
              </a:ext>
            </a:extLst>
          </p:cNvPr>
          <p:cNvSpPr txBox="1">
            <a:spLocks/>
          </p:cNvSpPr>
          <p:nvPr/>
        </p:nvSpPr>
        <p:spPr>
          <a:xfrm>
            <a:off x="685800" y="2552700"/>
            <a:ext cx="8729473" cy="48091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/>
            <a:r>
              <a:rPr lang="en-GB" sz="2600"/>
              <a:t>Developments on the back-end</a:t>
            </a:r>
          </a:p>
          <a:p>
            <a:pPr marL="1114425" lvl="1" indent="-428625"/>
            <a:r>
              <a:rPr lang="en-GB" sz="2600"/>
              <a:t>Improved file handling methods and revised the file paths to consider the site name and the different document categories</a:t>
            </a:r>
          </a:p>
          <a:p>
            <a:pPr marL="1114425" lvl="1" indent="-428625"/>
            <a:r>
              <a:rPr lang="en-GB" sz="2600"/>
              <a:t>Added integration of the DBL with BIM IFC files of the buildings</a:t>
            </a:r>
          </a:p>
          <a:p>
            <a:pPr marL="1800225" lvl="2" indent="-428625"/>
            <a:r>
              <a:rPr lang="en-GB" sz="2600"/>
              <a:t>BIM IFC format </a:t>
            </a:r>
            <a:r>
              <a:rPr lang="en-GB" sz="2600">
                <a:sym typeface="Wingdings" panose="05000000000000000000" pitchFamily="2" charset="2"/>
              </a:rPr>
              <a:t> CSV format  JSON format</a:t>
            </a:r>
          </a:p>
          <a:p>
            <a:pPr marL="1800225" lvl="2" indent="-428625"/>
            <a:r>
              <a:rPr lang="en-GB" sz="2600">
                <a:sym typeface="Wingdings" panose="05000000000000000000" pitchFamily="2" charset="2"/>
              </a:rPr>
              <a:t>Covered aspects: Building, Storey, Space</a:t>
            </a:r>
            <a:endParaRPr lang="en-GB" sz="2600"/>
          </a:p>
          <a:p>
            <a:pPr marL="1800225" lvl="2" indent="-428625"/>
            <a:r>
              <a:rPr lang="en-GB" sz="2600"/>
              <a:t>New webservice </a:t>
            </a:r>
            <a:r>
              <a:rPr lang="en-GB" sz="2600" err="1"/>
              <a:t>getBIMinfo</a:t>
            </a:r>
            <a:r>
              <a:rPr lang="en-GB" sz="2600"/>
              <a:t>: /</a:t>
            </a:r>
            <a:r>
              <a:rPr lang="en-GB" sz="2600" err="1"/>
              <a:t>getBIMinfo?site</a:t>
            </a:r>
            <a:r>
              <a:rPr lang="en-GB" sz="2600"/>
              <a:t>=</a:t>
            </a:r>
            <a:r>
              <a:rPr lang="en-GB" sz="2600" err="1"/>
              <a:t>ITDEMO&amp;aspect</a:t>
            </a:r>
            <a:r>
              <a:rPr lang="en-GB" sz="2600"/>
              <a:t>=building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04915-8F03-5726-1980-0EC331A97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273" y="2548467"/>
            <a:ext cx="8423910" cy="4809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71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7A26B-E813-201E-DAE2-4E841A51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D87BA-EEBA-4427-4B59-A2A5925EBB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26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E8F04-C99E-D4F6-8640-2B484CA7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BF9A4744-9D35-9B6D-CC74-6B45A948DF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E5922D83-B4D0-CEE6-0D94-5F80008C75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4FC56-A7B9-2EDB-3AAA-9D604B3B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566" y="2175357"/>
            <a:ext cx="8847667" cy="6311279"/>
          </a:xfrm>
          <a:prstGeom prst="rect">
            <a:avLst/>
          </a:prstGeom>
        </p:spPr>
      </p:pic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57635012-3A03-B248-381A-5DB802B46080}"/>
              </a:ext>
            </a:extLst>
          </p:cNvPr>
          <p:cNvSpPr txBox="1">
            <a:spLocks/>
          </p:cNvSpPr>
          <p:nvPr/>
        </p:nvSpPr>
        <p:spPr bwMode="auto">
          <a:xfrm>
            <a:off x="1295400" y="2947428"/>
            <a:ext cx="646734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>
                <a:latin typeface="+mn-lt"/>
              </a:rPr>
              <a:t>Development of the web-based UI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i="1">
                <a:latin typeface="+mn-lt"/>
              </a:rPr>
              <a:t>Login page</a:t>
            </a:r>
          </a:p>
        </p:txBody>
      </p:sp>
    </p:spTree>
    <p:extLst>
      <p:ext uri="{BB962C8B-B14F-4D97-AF65-F5344CB8AC3E}">
        <p14:creationId xmlns:p14="http://schemas.microsoft.com/office/powerpoint/2010/main" val="2097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AE90-EA7F-793C-0FC2-4895C6C7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39BCC-5A80-87B9-AAA6-D591E7485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27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2FD388-AC26-CF59-EE72-FBCDF3DD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D2EF00E-2149-034A-FD8C-491893641A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EE2496B5-4E0A-D787-6608-FAFC60E14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E6B4B3A-3D87-1DA7-5F99-5A10C127FE1E}"/>
              </a:ext>
            </a:extLst>
          </p:cNvPr>
          <p:cNvSpPr txBox="1">
            <a:spLocks/>
          </p:cNvSpPr>
          <p:nvPr/>
        </p:nvSpPr>
        <p:spPr>
          <a:xfrm>
            <a:off x="685800" y="2933700"/>
            <a:ext cx="4724400" cy="68580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/>
              <a:t>‘Dashboard’ section</a:t>
            </a:r>
            <a:endParaRPr lang="en-US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81D27-5FEE-1854-8D2F-8B2179335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848" y="2148631"/>
            <a:ext cx="12432146" cy="5989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1CF-0D6C-257D-4ADF-B93C802B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E321E-2DA1-6C74-3FDA-CCDA848F4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28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F9D7AF-137E-D200-01FC-048AEE73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D63EE39-BD3E-24D9-FBA3-F154A1FAD4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D069BD83-5D5C-2CB8-E751-64DB53725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7D0B9C-D8B1-2714-A5A6-D9E787341D1B}"/>
              </a:ext>
            </a:extLst>
          </p:cNvPr>
          <p:cNvSpPr txBox="1">
            <a:spLocks/>
          </p:cNvSpPr>
          <p:nvPr/>
        </p:nvSpPr>
        <p:spPr>
          <a:xfrm>
            <a:off x="685800" y="2648962"/>
            <a:ext cx="5181600" cy="589538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/>
              <a:t>‘Monitoring’ data section </a:t>
            </a:r>
            <a:endParaRPr lang="en-US" sz="3200" i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C66301-D3CA-99CE-70CE-8EDD3A87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1889629"/>
            <a:ext cx="10221801" cy="67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D316-1FE8-9D5F-6A50-324A1489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8181E-39C6-BE49-3C40-F01524CC6F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29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A72998-2C6C-14BB-F739-B30DC587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2F5ECE7-43FD-1C87-4753-0A52B6DC1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98586E68-3D0E-AAFC-EB55-2296FEE12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906532B-B591-5440-FF4C-7EA12E535F70}"/>
              </a:ext>
            </a:extLst>
          </p:cNvPr>
          <p:cNvSpPr txBox="1">
            <a:spLocks/>
          </p:cNvSpPr>
          <p:nvPr/>
        </p:nvSpPr>
        <p:spPr>
          <a:xfrm>
            <a:off x="762000" y="3009900"/>
            <a:ext cx="5410200" cy="281940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/>
            <a:r>
              <a:rPr lang="en-GB" sz="3200" i="1"/>
              <a:t>Documents section</a:t>
            </a:r>
          </a:p>
          <a:p>
            <a:pPr marL="1114425" lvl="1" indent="-428625"/>
            <a:r>
              <a:rPr lang="en-GB" sz="3200" i="1"/>
              <a:t>Organised by document types</a:t>
            </a:r>
          </a:p>
          <a:p>
            <a:pPr marL="1114425" lvl="1" indent="-428625"/>
            <a:r>
              <a:rPr lang="en-GB" sz="3200" i="1"/>
              <a:t>Sorting by column</a:t>
            </a:r>
          </a:p>
          <a:p>
            <a:pPr marL="1114425" lvl="1" indent="-428625"/>
            <a:r>
              <a:rPr lang="en-GB" sz="3200" i="1"/>
              <a:t>Search box</a:t>
            </a:r>
            <a:endParaRPr lang="en-US" sz="32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7119F-DF89-F3C1-5E5E-84FF33DCE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131" y="1488487"/>
            <a:ext cx="11255693" cy="73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69DAE-C94A-6BBF-FB84-ADE864A4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C1109-AE07-8C39-9CCB-8F8F84BC3D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3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8698A9-A7C8-3E51-B4BB-5AAFA820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2996266" cy="1588127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EU project</a:t>
            </a:r>
            <a:br>
              <a:rPr lang="en-US"/>
            </a:br>
            <a:r>
              <a:rPr lang="en-US" err="1">
                <a:solidFill>
                  <a:schemeClr val="tx1"/>
                </a:solidFill>
              </a:rPr>
              <a:t>InCUBE</a:t>
            </a:r>
            <a:r>
              <a:rPr lang="en-US">
                <a:solidFill>
                  <a:schemeClr val="tx1"/>
                </a:solidFill>
              </a:rPr>
              <a:t> - </a:t>
            </a:r>
            <a:r>
              <a:rPr lang="en-GB" b="0">
                <a:solidFill>
                  <a:schemeClr val="tx1"/>
                </a:solidFill>
              </a:rPr>
              <a:t>An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INC</a:t>
            </a:r>
            <a:r>
              <a:rPr lang="en-GB" b="0" err="1">
                <a:solidFill>
                  <a:schemeClr val="tx1"/>
                </a:solidFill>
              </a:rPr>
              <a:t>l</a:t>
            </a:r>
            <a:r>
              <a:rPr lang="en-GB" err="1">
                <a:solidFill>
                  <a:schemeClr val="tx1"/>
                </a:solidFill>
              </a:rPr>
              <a:t>U</a:t>
            </a:r>
            <a:r>
              <a:rPr lang="en-GB" b="0" err="1">
                <a:solidFill>
                  <a:schemeClr val="tx1"/>
                </a:solidFill>
              </a:rPr>
              <a:t>sive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b="0" err="1">
                <a:solidFill>
                  <a:schemeClr val="tx1"/>
                </a:solidFill>
              </a:rPr>
              <a:t>tool</a:t>
            </a:r>
            <a:r>
              <a:rPr lang="en-GB" err="1">
                <a:solidFill>
                  <a:schemeClr val="tx1"/>
                </a:solidFill>
              </a:rPr>
              <a:t>B</a:t>
            </a:r>
            <a:r>
              <a:rPr lang="en-GB" b="0" err="1">
                <a:solidFill>
                  <a:schemeClr val="tx1"/>
                </a:solidFill>
              </a:rPr>
              <a:t>ox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b="0">
                <a:solidFill>
                  <a:schemeClr val="tx1"/>
                </a:solidFill>
              </a:rPr>
              <a:t>for </a:t>
            </a:r>
            <a:r>
              <a:rPr lang="en-GB" b="0" err="1">
                <a:solidFill>
                  <a:schemeClr val="tx1"/>
                </a:solidFill>
              </a:rPr>
              <a:t>acc</a:t>
            </a:r>
            <a:r>
              <a:rPr lang="en-GB" err="1">
                <a:solidFill>
                  <a:schemeClr val="tx1"/>
                </a:solidFill>
              </a:rPr>
              <a:t>E</a:t>
            </a:r>
            <a:r>
              <a:rPr lang="en-GB" b="0" err="1">
                <a:solidFill>
                  <a:schemeClr val="tx1"/>
                </a:solidFill>
              </a:rPr>
              <a:t>lerating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b="0">
                <a:solidFill>
                  <a:schemeClr val="tx1"/>
                </a:solidFill>
              </a:rPr>
              <a:t>and smartening deep renovation</a:t>
            </a:r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7225F93-23DD-1820-1441-8C25C7938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" b="225"/>
          <a:stretch/>
        </p:blipFill>
        <p:spPr>
          <a:xfrm>
            <a:off x="537251" y="2968173"/>
            <a:ext cx="8606750" cy="4350654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6117D7D-6A56-67D6-F23B-D3FF3C43D677}"/>
              </a:ext>
            </a:extLst>
          </p:cNvPr>
          <p:cNvSpPr txBox="1">
            <a:spLocks/>
          </p:cNvSpPr>
          <p:nvPr/>
        </p:nvSpPr>
        <p:spPr bwMode="auto">
          <a:xfrm>
            <a:off x="9753600" y="2400300"/>
            <a:ext cx="7866935" cy="502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err="1">
                <a:latin typeface="+mn-lt"/>
              </a:rPr>
              <a:t>InCUBE</a:t>
            </a:r>
            <a:r>
              <a:rPr lang="en-GB" sz="2700">
                <a:latin typeface="+mn-lt"/>
              </a:rPr>
              <a:t> is a Horizon project in the field of </a:t>
            </a:r>
            <a:r>
              <a:rPr lang="en-GB" sz="2700" b="1">
                <a:latin typeface="+mn-lt"/>
              </a:rPr>
              <a:t>Efficient</a:t>
            </a:r>
            <a:r>
              <a:rPr lang="en-GB" sz="2700">
                <a:latin typeface="+mn-lt"/>
              </a:rPr>
              <a:t>, </a:t>
            </a:r>
            <a:r>
              <a:rPr lang="en-GB" sz="2700" b="1">
                <a:latin typeface="+mn-lt"/>
              </a:rPr>
              <a:t>sustainable</a:t>
            </a:r>
            <a:r>
              <a:rPr lang="en-GB" sz="2700">
                <a:latin typeface="+mn-lt"/>
              </a:rPr>
              <a:t> and </a:t>
            </a:r>
            <a:r>
              <a:rPr lang="en-GB" sz="2700" b="1">
                <a:latin typeface="+mn-lt"/>
              </a:rPr>
              <a:t>inclusive energy use</a:t>
            </a:r>
            <a:r>
              <a:rPr lang="en-GB" sz="2700">
                <a:latin typeface="+mn-lt"/>
              </a:rPr>
              <a:t>.</a:t>
            </a:r>
          </a:p>
          <a:p>
            <a:endParaRPr lang="en-GB" sz="2700">
              <a:latin typeface="+mn-lt"/>
            </a:endParaRPr>
          </a:p>
          <a:p>
            <a:pPr algn="l"/>
            <a:r>
              <a:rPr lang="en-GB" sz="2700" b="1">
                <a:latin typeface="+mn-lt"/>
              </a:rPr>
              <a:t>Keywords</a:t>
            </a:r>
            <a:r>
              <a:rPr lang="en-GB" sz="2700" i="1">
                <a:latin typeface="+mn-lt"/>
              </a:rPr>
              <a:t>: off-site manufacturing, digital twins, digital logbook, robotic systems, smart readiness, lean construction, upskilling workforce, social inclusiveness, user comfort, renewable energy communities.</a:t>
            </a:r>
            <a:r>
              <a:rPr lang="en-GB" sz="2700">
                <a:latin typeface="+mn-lt"/>
              </a:rPr>
              <a:t> </a:t>
            </a:r>
          </a:p>
          <a:p>
            <a:endParaRPr lang="en-GB" sz="2700">
              <a:latin typeface="+mn-lt"/>
            </a:endParaRPr>
          </a:p>
          <a:p>
            <a:r>
              <a:rPr lang="en-GB" sz="2700">
                <a:latin typeface="+mn-lt"/>
              </a:rPr>
              <a:t>The </a:t>
            </a:r>
            <a:r>
              <a:rPr lang="en-GB" sz="2700" b="1">
                <a:latin typeface="+mn-lt"/>
              </a:rPr>
              <a:t>project duration </a:t>
            </a:r>
            <a:r>
              <a:rPr lang="en-GB" sz="2700">
                <a:latin typeface="+mn-lt"/>
              </a:rPr>
              <a:t>is from July 2022 (M1) to June 2027 (M60). From July 2026 to June 2027 there should be the one monitoring year.</a:t>
            </a:r>
          </a:p>
          <a:p>
            <a:endParaRPr lang="en-GB" sz="2700"/>
          </a:p>
          <a:p>
            <a:endParaRPr lang="en-GB" sz="270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808D370-EEE3-568E-9F24-1D61FB795D5C}"/>
              </a:ext>
            </a:extLst>
          </p:cNvPr>
          <p:cNvSpPr txBox="1"/>
          <p:nvPr/>
        </p:nvSpPr>
        <p:spPr>
          <a:xfrm>
            <a:off x="1590932" y="2557793"/>
            <a:ext cx="561493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50" b="1"/>
              <a:t>Partners: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5B2D7BD-2F00-4E04-27B6-7E62C8F88C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10" name="Immagine 9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1ED4930A-49DD-08DE-AB4D-046EE282E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B16E7-DAED-1EEB-27E2-D0E5874D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FB26F-AC6C-285E-5535-58F58D253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30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7428E2-137E-E108-A08F-9D99B8ED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BIM to BEM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Workflow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3235F2E-C2FA-B958-A4E7-7498D5BE00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5" name="Immagine 4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CD1F14A5-CA80-368D-745D-F6B9359E6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E6DD3E-8E2D-6978-A4DA-6DE20953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2100"/>
            <a:ext cx="10676930" cy="6448443"/>
          </a:xfrm>
          <a:prstGeom prst="rect">
            <a:avLst/>
          </a:prstGeom>
        </p:spPr>
      </p:pic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C051314E-4359-F67D-439F-A5AD6020E18D}"/>
              </a:ext>
            </a:extLst>
          </p:cNvPr>
          <p:cNvSpPr txBox="1">
            <a:spLocks/>
          </p:cNvSpPr>
          <p:nvPr/>
        </p:nvSpPr>
        <p:spPr>
          <a:xfrm>
            <a:off x="609600" y="2933700"/>
            <a:ext cx="5181600" cy="741938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/>
              <a:t>Management section </a:t>
            </a:r>
            <a:endParaRPr lang="en-US" sz="3200" i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4D166-937F-EEDA-ECE7-EDCA71245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893" y="3906356"/>
            <a:ext cx="8708613" cy="47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1952F-F905-5C7C-5125-BF1B8AFA1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1E45FF-00DE-4363-1A30-ACF5357B9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31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245455-2AB8-B1D1-7A47-6135997F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 err="1">
                <a:solidFill>
                  <a:schemeClr val="accent1"/>
                </a:solidFill>
              </a:rPr>
              <a:t>InCUBE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Digital twins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646505F-06F4-AE54-9238-22982EF74C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B17C3F-DA81-8272-DEC3-F03C0DC6B462}"/>
              </a:ext>
            </a:extLst>
          </p:cNvPr>
          <p:cNvSpPr txBox="1">
            <a:spLocks/>
          </p:cNvSpPr>
          <p:nvPr/>
        </p:nvSpPr>
        <p:spPr>
          <a:xfrm>
            <a:off x="1444626" y="2228856"/>
            <a:ext cx="15544800" cy="6319329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/>
            <a:endParaRPr lang="en-GB"/>
          </a:p>
          <a:p>
            <a:pPr marL="428625" indent="-428625"/>
            <a:endParaRPr lang="en-GB"/>
          </a:p>
          <a:p>
            <a:endParaRPr lang="nl-NL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C4F9DBB7-81CB-24A0-E743-57D0945DAC77}"/>
              </a:ext>
            </a:extLst>
          </p:cNvPr>
          <p:cNvSpPr txBox="1">
            <a:spLocks/>
          </p:cNvSpPr>
          <p:nvPr/>
        </p:nvSpPr>
        <p:spPr bwMode="auto">
          <a:xfrm>
            <a:off x="1020966" y="2236301"/>
            <a:ext cx="15895434" cy="631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00"/>
              <a:t>Digital Twin – Integration Activities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GB" sz="2700">
                <a:solidFill>
                  <a:schemeClr val="tx1"/>
                </a:solidFill>
              </a:rPr>
              <a:t>S-BEMS for real-time data 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GB" sz="2700">
                <a:solidFill>
                  <a:schemeClr val="tx1"/>
                </a:solidFill>
              </a:rPr>
              <a:t>Integration of historical data (statistics) and KPIs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GB" sz="2700">
                <a:solidFill>
                  <a:schemeClr val="tx1"/>
                </a:solidFill>
              </a:rPr>
              <a:t>Logbook for BIM and BIM2BEM data</a:t>
            </a:r>
          </a:p>
          <a:p>
            <a:endParaRPr lang="nl-NL" sz="2700"/>
          </a:p>
        </p:txBody>
      </p:sp>
      <p:pic>
        <p:nvPicPr>
          <p:cNvPr id="7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218DE7D7-B31B-5313-72C1-12BB931B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196" y="4574736"/>
            <a:ext cx="8885034" cy="3540131"/>
          </a:xfrm>
          <a:prstGeom prst="rect">
            <a:avLst/>
          </a:prstGeom>
        </p:spPr>
      </p:pic>
      <p:pic>
        <p:nvPicPr>
          <p:cNvPr id="10" name="Picture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B8C89C0-C8AF-9CF6-EE82-AC51A29A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545103"/>
            <a:ext cx="8382000" cy="4252632"/>
          </a:xfrm>
          <a:prstGeom prst="rect">
            <a:avLst/>
          </a:prstGeom>
        </p:spPr>
      </p:pic>
      <p:pic>
        <p:nvPicPr>
          <p:cNvPr id="11" name="Immagine 10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A8E33494-FB35-F7F3-8CF3-9A05C7CEA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8AE8-09F3-053D-C23F-12237197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EA65E-3059-B0D5-A5C3-FC9CC450E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32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DEF8ED-8C71-F043-D2DE-6CAB6AF7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1811000" cy="1089529"/>
          </a:xfrm>
        </p:spPr>
        <p:txBody>
          <a:bodyPr/>
          <a:lstStyle/>
          <a:p>
            <a:r>
              <a:rPr lang="en-US" err="1">
                <a:solidFill>
                  <a:schemeClr val="accent1"/>
                </a:solidFill>
              </a:rPr>
              <a:t>InCUBE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Digital twins</a:t>
            </a:r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343BF32-1385-83ED-83DA-F8F74501F4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D6EB5B2-6072-5971-5D65-F62F52F805E6}"/>
              </a:ext>
            </a:extLst>
          </p:cNvPr>
          <p:cNvSpPr txBox="1">
            <a:spLocks/>
          </p:cNvSpPr>
          <p:nvPr/>
        </p:nvSpPr>
        <p:spPr>
          <a:xfrm>
            <a:off x="1444626" y="2228856"/>
            <a:ext cx="15544800" cy="6319329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/>
            <a:endParaRPr lang="en-GB"/>
          </a:p>
          <a:p>
            <a:pPr marL="428625" indent="-428625"/>
            <a:endParaRPr lang="en-GB"/>
          </a:p>
          <a:p>
            <a:endParaRPr lang="nl-NL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31941425-E833-400D-2CE1-3002E42CFC7D}"/>
              </a:ext>
            </a:extLst>
          </p:cNvPr>
          <p:cNvSpPr txBox="1">
            <a:spLocks/>
          </p:cNvSpPr>
          <p:nvPr/>
        </p:nvSpPr>
        <p:spPr bwMode="auto">
          <a:xfrm>
            <a:off x="783170" y="2857853"/>
            <a:ext cx="8571434" cy="502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2700"/>
              <a:t>Digital Twin – User Interface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GB" sz="2700">
                <a:solidFill>
                  <a:schemeClr val="tx1"/>
                </a:solidFill>
              </a:rPr>
              <a:t>Customizable interface for each demo site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GB" sz="2700">
                <a:solidFill>
                  <a:schemeClr val="tx1"/>
                </a:solidFill>
              </a:rPr>
              <a:t>2D representation of products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GB" sz="2700">
                <a:solidFill>
                  <a:schemeClr val="tx1"/>
                </a:solidFill>
              </a:rPr>
              <a:t>3D representation of buildings</a:t>
            </a:r>
          </a:p>
          <a:p>
            <a:endParaRPr lang="nl-NL" sz="2700"/>
          </a:p>
        </p:txBody>
      </p:sp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5FBD6D9-0F29-01F8-63BE-06EA9AD94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604" y="1945518"/>
            <a:ext cx="8150226" cy="6332947"/>
          </a:xfrm>
          <a:prstGeom prst="rect">
            <a:avLst/>
          </a:prstGeom>
        </p:spPr>
      </p:pic>
      <p:pic>
        <p:nvPicPr>
          <p:cNvPr id="11" name="Immagine 10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CF6EE60E-8B19-1282-184B-72AD7976F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1700" y="4589502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1"/>
                </a:solidFill>
                <a:ea typeface="Lato Semibold" panose="020F0502020204030203" pitchFamily="34" charset="0"/>
                <a:cs typeface="Lato Semibold" panose="020F0502020204030203" pitchFamily="34" charset="0"/>
              </a:rPr>
              <a:t>thank you.</a:t>
            </a:r>
            <a:endParaRPr lang="ru-RU" sz="6600" b="1">
              <a:solidFill>
                <a:schemeClr val="accent1"/>
              </a:solidFill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56325" y="44577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1445875" y="51435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0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F8762-F670-674E-E643-F8C614CC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5E82C-54C9-3001-202F-4CF766BA9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4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81B0C0-836B-C8E6-E04F-710D145A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EU project</a:t>
            </a:r>
            <a:br>
              <a:rPr lang="en-US"/>
            </a:br>
            <a:r>
              <a:rPr lang="en-US" err="1">
                <a:solidFill>
                  <a:schemeClr val="tx1"/>
                </a:solidFill>
              </a:rPr>
              <a:t>InCUBE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AED9C07-86B1-EF39-6257-65199E0CD5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26029A2-6550-EC60-66BC-062A506AE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" t="640" r="770" b="1043"/>
          <a:stretch/>
        </p:blipFill>
        <p:spPr>
          <a:xfrm>
            <a:off x="1237109" y="3964684"/>
            <a:ext cx="2248673" cy="1436661"/>
          </a:xfrm>
          <a:prstGeom prst="rect">
            <a:avLst/>
          </a:prstGeom>
        </p:spPr>
      </p:pic>
      <p:pic>
        <p:nvPicPr>
          <p:cNvPr id="11" name="Immagine 10" descr="Immagine che contiene Aerofotogrammetria, Vista aerea, casa, Urbanistica&#10;&#10;Descrizione generata automaticamente">
            <a:extLst>
              <a:ext uri="{FF2B5EF4-FFF2-40B4-BE49-F238E27FC236}">
                <a16:creationId xmlns:a16="http://schemas.microsoft.com/office/drawing/2014/main" id="{A6E5AAE6-9AF4-1581-28EF-A3A55CDC4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567" y="3964686"/>
            <a:ext cx="2633355" cy="1436661"/>
          </a:xfrm>
          <a:prstGeom prst="rect">
            <a:avLst/>
          </a:prstGeom>
        </p:spPr>
      </p:pic>
      <p:sp>
        <p:nvSpPr>
          <p:cNvPr id="12" name="Tijdelijke aanduiding voor tekst 1">
            <a:extLst>
              <a:ext uri="{FF2B5EF4-FFF2-40B4-BE49-F238E27FC236}">
                <a16:creationId xmlns:a16="http://schemas.microsoft.com/office/drawing/2014/main" id="{BE909A51-7827-1772-F534-77AB5E8CA4CD}"/>
              </a:ext>
            </a:extLst>
          </p:cNvPr>
          <p:cNvSpPr txBox="1">
            <a:spLocks/>
          </p:cNvSpPr>
          <p:nvPr/>
        </p:nvSpPr>
        <p:spPr bwMode="auto">
          <a:xfrm>
            <a:off x="7358342" y="1438399"/>
            <a:ext cx="10062813" cy="735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lc="http://schemas.openxmlformats.org/drawingml/2006/lockedCanvas" xmlns="" val="1"/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Lucida grande" panose="020B0600040502020204"/>
            </a:endParaRP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WP1 : Foundations for Smartening and Accelerating Deep Renovations: </a:t>
            </a:r>
            <a:r>
              <a:rPr lang="en-GB" sz="2800" err="1">
                <a:latin typeface="+mn-lt"/>
                <a:ea typeface="+mn-ea"/>
                <a:cs typeface="+mn-cs"/>
              </a:rPr>
              <a:t>InCUBE</a:t>
            </a:r>
            <a:r>
              <a:rPr lang="en-GB" sz="2800">
                <a:latin typeface="+mn-lt"/>
                <a:ea typeface="+mn-ea"/>
                <a:cs typeface="+mn-cs"/>
              </a:rPr>
              <a:t> framework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WP2 : </a:t>
            </a:r>
            <a:r>
              <a:rPr lang="en-GB" sz="2800" err="1">
                <a:latin typeface="+mn-lt"/>
                <a:ea typeface="+mn-ea"/>
                <a:cs typeface="+mn-cs"/>
              </a:rPr>
              <a:t>InCUBE</a:t>
            </a:r>
            <a:r>
              <a:rPr lang="en-GB" sz="2800">
                <a:latin typeface="+mn-lt"/>
                <a:ea typeface="+mn-ea"/>
                <a:cs typeface="+mn-cs"/>
              </a:rPr>
              <a:t> Technological Pool of Solutions (Hardware-Driven Innovation)</a:t>
            </a:r>
          </a:p>
          <a:p>
            <a:pPr marL="428625" indent="-428625">
              <a:buFontTx/>
              <a:buChar char="-"/>
            </a:pPr>
            <a:r>
              <a:rPr lang="en-GB" sz="2800" b="1">
                <a:latin typeface="+mn-lt"/>
                <a:ea typeface="+mn-ea"/>
                <a:cs typeface="+mn-cs"/>
              </a:rPr>
              <a:t>WP3 : A digital-twin enabled Unified Design/ Construction/ Renovation process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WP4 : Enhanced evaluation and optimised renovation planning and retrofitting: Using Digital Twins for Data- driven decision making 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WP5 : Reduced Performance Gap and Value Chain Interoperable Integration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WP6 : Upskilling and Gender Mainstreaming workforce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WP7: Transformation of Deep Renovation: </a:t>
            </a:r>
            <a:r>
              <a:rPr lang="en-GB" sz="2800" err="1">
                <a:latin typeface="+mn-lt"/>
                <a:ea typeface="+mn-ea"/>
                <a:cs typeface="+mn-cs"/>
              </a:rPr>
              <a:t>InCUBE</a:t>
            </a:r>
            <a:r>
              <a:rPr lang="en-GB" sz="2800">
                <a:latin typeface="+mn-lt"/>
                <a:ea typeface="+mn-ea"/>
                <a:cs typeface="+mn-cs"/>
              </a:rPr>
              <a:t> Demonstration, Evaluation and Impact Assessment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WP8 : Business Models and Roadmap to Innovation &amp; Collaboration</a:t>
            </a: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WP9 : </a:t>
            </a:r>
            <a:r>
              <a:rPr lang="fr-FR" sz="2800" err="1">
                <a:latin typeface="+mn-lt"/>
                <a:ea typeface="+mn-ea"/>
                <a:cs typeface="+mn-cs"/>
              </a:rPr>
              <a:t>InCUBE</a:t>
            </a:r>
            <a:r>
              <a:rPr lang="fr-FR" sz="2800">
                <a:latin typeface="+mn-lt"/>
                <a:ea typeface="+mn-ea"/>
                <a:cs typeface="+mn-cs"/>
              </a:rPr>
              <a:t> Communication, </a:t>
            </a:r>
            <a:r>
              <a:rPr lang="fr-FR" sz="2800" err="1">
                <a:latin typeface="+mn-lt"/>
                <a:ea typeface="+mn-ea"/>
                <a:cs typeface="+mn-cs"/>
              </a:rPr>
              <a:t>Dissemination</a:t>
            </a:r>
            <a:r>
              <a:rPr lang="fr-FR" sz="2800">
                <a:latin typeface="+mn-lt"/>
                <a:ea typeface="+mn-ea"/>
                <a:cs typeface="+mn-cs"/>
              </a:rPr>
              <a:t> and Exploitation</a:t>
            </a:r>
            <a:endParaRPr lang="en-GB" sz="2800">
              <a:latin typeface="+mn-lt"/>
              <a:ea typeface="+mn-ea"/>
              <a:cs typeface="+mn-cs"/>
            </a:endParaRPr>
          </a:p>
          <a:p>
            <a:pPr marL="428625" indent="-428625">
              <a:buFontTx/>
              <a:buChar char="-"/>
            </a:pPr>
            <a:r>
              <a:rPr lang="en-GB" sz="2800">
                <a:latin typeface="+mn-lt"/>
                <a:ea typeface="+mn-ea"/>
                <a:cs typeface="+mn-cs"/>
              </a:rPr>
              <a:t>WP10: Project Coordination and Management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CDAF16D-388F-6EA9-FF6A-DE6094C9DC12}"/>
              </a:ext>
            </a:extLst>
          </p:cNvPr>
          <p:cNvSpPr txBox="1"/>
          <p:nvPr/>
        </p:nvSpPr>
        <p:spPr>
          <a:xfrm>
            <a:off x="907100" y="5425738"/>
            <a:ext cx="561493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50"/>
              <a:t>Before of the Italian demo – After of the Italian demo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F617CE4-561C-BEBD-6BAB-C9D9D2B12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1" t="2723" r="-751" b="11230"/>
          <a:stretch/>
        </p:blipFill>
        <p:spPr>
          <a:xfrm>
            <a:off x="3253400" y="1997355"/>
            <a:ext cx="1496288" cy="139936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A7789A0-AA2D-DBEB-BE2E-9FC4EC61E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7" r="5161" b="6527"/>
          <a:stretch/>
        </p:blipFill>
        <p:spPr bwMode="auto">
          <a:xfrm>
            <a:off x="4891391" y="1997354"/>
            <a:ext cx="1824809" cy="13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7" descr="Immagine che contiene aria aperta, casa, Area residenziale, Aerofotogrammetria&#10;&#10;Descrizione generata automaticamente">
            <a:extLst>
              <a:ext uri="{FF2B5EF4-FFF2-40B4-BE49-F238E27FC236}">
                <a16:creationId xmlns:a16="http://schemas.microsoft.com/office/drawing/2014/main" id="{DC31495D-23C6-F794-2F3B-9D8BCD6A5A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18" t="15694" r="3410" b="9588"/>
          <a:stretch/>
        </p:blipFill>
        <p:spPr>
          <a:xfrm>
            <a:off x="897911" y="1997354"/>
            <a:ext cx="2213786" cy="1389726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2E2E3FF3-F642-C182-25AA-DE77C7B0A142}"/>
              </a:ext>
            </a:extLst>
          </p:cNvPr>
          <p:cNvSpPr txBox="1"/>
          <p:nvPr/>
        </p:nvSpPr>
        <p:spPr>
          <a:xfrm>
            <a:off x="897910" y="3452550"/>
            <a:ext cx="561493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50" err="1"/>
              <a:t>InCUBE</a:t>
            </a:r>
            <a:r>
              <a:rPr lang="en-GB" sz="1650"/>
              <a:t> demos buildings – Trento , Zaragoza, Groningen  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6A89FA3A-B350-D50E-CBD8-7C55D4BF7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404" y="6197428"/>
            <a:ext cx="1893747" cy="1070021"/>
          </a:xfrm>
          <a:prstGeom prst="rect">
            <a:avLst/>
          </a:prstGeom>
        </p:spPr>
      </p:pic>
      <p:pic>
        <p:nvPicPr>
          <p:cNvPr id="19" name="Immagine 1" descr="Immagine che contiene legno, Blocco di legno, legname, Lavorazione del legno&#10;&#10;Descrizione generata automaticamente">
            <a:extLst>
              <a:ext uri="{FF2B5EF4-FFF2-40B4-BE49-F238E27FC236}">
                <a16:creationId xmlns:a16="http://schemas.microsoft.com/office/drawing/2014/main" id="{355208A5-01EC-2990-DF13-4D6897245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2952" y="6206147"/>
            <a:ext cx="1893749" cy="1055253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5CC229BD-106C-1A52-5121-2AD81C2BC38A}"/>
              </a:ext>
            </a:extLst>
          </p:cNvPr>
          <p:cNvSpPr txBox="1"/>
          <p:nvPr/>
        </p:nvSpPr>
        <p:spPr>
          <a:xfrm>
            <a:off x="893403" y="8623460"/>
            <a:ext cx="561493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50"/>
              <a:t>Some technologies applied in the demos</a:t>
            </a:r>
          </a:p>
        </p:txBody>
      </p:sp>
      <p:pic>
        <p:nvPicPr>
          <p:cNvPr id="21" name="Picture 3" descr="Immagine che contiene dispositivo, macchina, ingegneria, motore&#10;&#10;Descrizione generata automaticamente">
            <a:extLst>
              <a:ext uri="{FF2B5EF4-FFF2-40B4-BE49-F238E27FC236}">
                <a16:creationId xmlns:a16="http://schemas.microsoft.com/office/drawing/2014/main" id="{A0AF29ED-1023-999E-E918-D83D985BD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11920" r="6736" b="9710"/>
          <a:stretch/>
        </p:blipFill>
        <p:spPr bwMode="auto">
          <a:xfrm>
            <a:off x="5118500" y="6121864"/>
            <a:ext cx="1311143" cy="11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7">
            <a:extLst>
              <a:ext uri="{FF2B5EF4-FFF2-40B4-BE49-F238E27FC236}">
                <a16:creationId xmlns:a16="http://schemas.microsoft.com/office/drawing/2014/main" id="{A068DD9C-6D55-40C7-61F9-9F8858746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403" y="7459178"/>
            <a:ext cx="2241516" cy="1158234"/>
          </a:xfrm>
          <a:prstGeom prst="rect">
            <a:avLst/>
          </a:prstGeom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51CB2831-12B3-AD30-510C-6C91B85D68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948" t="21920" b="11641"/>
          <a:stretch/>
        </p:blipFill>
        <p:spPr>
          <a:xfrm>
            <a:off x="3258599" y="7464529"/>
            <a:ext cx="1802390" cy="1182657"/>
          </a:xfrm>
          <a:prstGeom prst="rect">
            <a:avLst/>
          </a:prstGeom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3748152F-EE47-A769-A0B1-B94D4A332E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9318" y="7394966"/>
            <a:ext cx="1140152" cy="1240875"/>
          </a:xfrm>
          <a:prstGeom prst="rect">
            <a:avLst/>
          </a:prstGeom>
        </p:spPr>
      </p:pic>
      <p:sp>
        <p:nvSpPr>
          <p:cNvPr id="25" name="Rectangle 23">
            <a:extLst>
              <a:ext uri="{FF2B5EF4-FFF2-40B4-BE49-F238E27FC236}">
                <a16:creationId xmlns:a16="http://schemas.microsoft.com/office/drawing/2014/main" id="{48D9742C-820C-5C43-2471-CADED59AB5E7}"/>
              </a:ext>
            </a:extLst>
          </p:cNvPr>
          <p:cNvSpPr/>
          <p:nvPr/>
        </p:nvSpPr>
        <p:spPr>
          <a:xfrm>
            <a:off x="675813" y="1835351"/>
            <a:ext cx="6280485" cy="19544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D087F4D0-1BCC-7400-994A-2B11BAF30078}"/>
              </a:ext>
            </a:extLst>
          </p:cNvPr>
          <p:cNvSpPr/>
          <p:nvPr/>
        </p:nvSpPr>
        <p:spPr>
          <a:xfrm>
            <a:off x="682098" y="3851997"/>
            <a:ext cx="6280485" cy="21071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79B7E8CA-EE1C-087E-C29D-41D87E2AD366}"/>
              </a:ext>
            </a:extLst>
          </p:cNvPr>
          <p:cNvSpPr/>
          <p:nvPr/>
        </p:nvSpPr>
        <p:spPr>
          <a:xfrm>
            <a:off x="675813" y="6021334"/>
            <a:ext cx="6280485" cy="30005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pic>
        <p:nvPicPr>
          <p:cNvPr id="2" name="Immagine 1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350D1C4D-43DA-6A70-A50D-F092B8B207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B928F-A176-DE45-23BC-C6AE166BA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D3D8D-5B8E-A8FE-7075-CA8312986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5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A81FFC-F24E-25A2-CB7C-46D6E608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err="1">
                <a:solidFill>
                  <a:schemeClr val="accent1"/>
                </a:solidFill>
              </a:rPr>
              <a:t>InCUBE</a:t>
            </a:r>
            <a:r>
              <a:rPr lang="en-US">
                <a:solidFill>
                  <a:schemeClr val="accent1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Trento demo site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3FD5CC1-1EBA-5A7E-3E96-C423DC14F1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4" name="Immagine 3" descr="Immagine che contiene disegno, mappa, diagramma, Piano&#10;&#10;Il contenuto generato dall'IA potrebbe non essere corretto.">
            <a:extLst>
              <a:ext uri="{FF2B5EF4-FFF2-40B4-BE49-F238E27FC236}">
                <a16:creationId xmlns:a16="http://schemas.microsoft.com/office/drawing/2014/main" id="{1A721425-AD65-4AF5-0CA0-D1E4D01C8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1326907"/>
            <a:ext cx="3882125" cy="25527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1EF156-6C81-994D-201F-4BC16251B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4" b="18843"/>
          <a:stretch>
            <a:fillRect/>
          </a:stretch>
        </p:blipFill>
        <p:spPr bwMode="auto">
          <a:xfrm>
            <a:off x="10515600" y="4076700"/>
            <a:ext cx="6248400" cy="467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FEEF5626-F42C-AE41-208B-5DB3FC99C919}"/>
              </a:ext>
            </a:extLst>
          </p:cNvPr>
          <p:cNvSpPr>
            <a:spLocks noGrp="1"/>
          </p:cNvSpPr>
          <p:nvPr/>
        </p:nvSpPr>
        <p:spPr bwMode="auto">
          <a:xfrm>
            <a:off x="762000" y="2476500"/>
            <a:ext cx="868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latin typeface="+mn-lt"/>
                <a:ea typeface="+mn-ea"/>
                <a:cs typeface="+mn-cs"/>
              </a:rPr>
              <a:t>Santa Chiara district </a:t>
            </a:r>
            <a:r>
              <a:rPr lang="en-GB" sz="2400">
                <a:latin typeface="+mn-lt"/>
                <a:ea typeface="+mn-ea"/>
                <a:cs typeface="+mn-cs"/>
              </a:rPr>
              <a:t>(B1, B2, B3, B4, B5, B6) – Total floor area: 24368 m2 including gym e auditorium</a:t>
            </a:r>
          </a:p>
          <a:p>
            <a:endParaRPr lang="en-GB" sz="2400">
              <a:latin typeface="+mn-lt"/>
              <a:ea typeface="+mn-ea"/>
              <a:cs typeface="+mn-cs"/>
            </a:endParaRPr>
          </a:p>
          <a:p>
            <a:r>
              <a:rPr lang="en-GB" sz="2400" b="1">
                <a:latin typeface="+mn-lt"/>
                <a:ea typeface="+mn-ea"/>
                <a:cs typeface="+mn-cs"/>
              </a:rPr>
              <a:t>Historical building B6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Floor area</a:t>
            </a:r>
            <a:r>
              <a:rPr lang="en-US" sz="2400">
                <a:latin typeface="+mn-lt"/>
                <a:ea typeface="+mn-ea"/>
                <a:cs typeface="+mn-cs"/>
              </a:rPr>
              <a:t>: historical part 5400 m2 and </a:t>
            </a:r>
            <a:r>
              <a:rPr lang="en-US" sz="2400" err="1">
                <a:latin typeface="+mn-lt"/>
                <a:ea typeface="+mn-ea"/>
                <a:cs typeface="+mn-cs"/>
              </a:rPr>
              <a:t>Palabocchi</a:t>
            </a:r>
            <a:r>
              <a:rPr lang="en-US" sz="2400">
                <a:latin typeface="+mn-lt"/>
                <a:ea typeface="+mn-ea"/>
                <a:cs typeface="+mn-cs"/>
              </a:rPr>
              <a:t> gym and Auditorium that are respectively 1080 m2 and 1458 m2. 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Construction date</a:t>
            </a:r>
            <a:r>
              <a:rPr lang="en-US" sz="2400">
                <a:latin typeface="+mn-lt"/>
                <a:ea typeface="+mn-ea"/>
                <a:cs typeface="+mn-cs"/>
              </a:rPr>
              <a:t>: 1235 (1980)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Occupants/users</a:t>
            </a:r>
            <a:r>
              <a:rPr lang="en-US" sz="2400">
                <a:latin typeface="+mn-lt"/>
                <a:ea typeface="+mn-ea"/>
                <a:cs typeface="+mn-cs"/>
              </a:rPr>
              <a:t>: more than 1500 people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Energy Needs</a:t>
            </a:r>
            <a:r>
              <a:rPr lang="en-US" sz="2400">
                <a:latin typeface="+mn-lt"/>
                <a:ea typeface="+mn-ea"/>
                <a:cs typeface="+mn-cs"/>
              </a:rPr>
              <a:t>: 214 kWh/m²/y </a:t>
            </a:r>
            <a:r>
              <a:rPr lang="en-US" sz="240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188</a:t>
            </a:r>
            <a:r>
              <a:rPr lang="en-US" sz="2400">
                <a:latin typeface="+mn-lt"/>
                <a:ea typeface="+mn-ea"/>
                <a:cs typeface="+mn-cs"/>
              </a:rPr>
              <a:t> kWh/m²/y 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Current RES production: </a:t>
            </a:r>
            <a:r>
              <a:rPr lang="en-US" sz="2400">
                <a:latin typeface="+mn-lt"/>
                <a:ea typeface="+mn-ea"/>
                <a:cs typeface="+mn-cs"/>
              </a:rPr>
              <a:t>56 MWh/y </a:t>
            </a:r>
            <a:r>
              <a:rPr lang="en-US" sz="240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2400">
                <a:latin typeface="+mn-lt"/>
                <a:ea typeface="+mn-ea"/>
                <a:cs typeface="+mn-cs"/>
              </a:rPr>
              <a:t> 339 MWh/y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EPC Class</a:t>
            </a:r>
            <a:r>
              <a:rPr lang="en-US" sz="2400">
                <a:latin typeface="+mn-lt"/>
                <a:ea typeface="+mn-ea"/>
                <a:cs typeface="+mn-cs"/>
              </a:rPr>
              <a:t>: D </a:t>
            </a:r>
            <a:r>
              <a:rPr lang="en-US" sz="240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2400">
                <a:latin typeface="+mn-lt"/>
                <a:ea typeface="+mn-ea"/>
                <a:cs typeface="+mn-cs"/>
              </a:rPr>
              <a:t> B</a:t>
            </a:r>
          </a:p>
          <a:p>
            <a:r>
              <a:rPr lang="en-US" sz="2400" b="1">
                <a:latin typeface="+mn-lt"/>
                <a:ea typeface="+mn-ea"/>
                <a:cs typeface="+mn-cs"/>
              </a:rPr>
              <a:t>Current SRI</a:t>
            </a:r>
            <a:r>
              <a:rPr lang="en-US" sz="2400">
                <a:latin typeface="+mn-lt"/>
                <a:ea typeface="+mn-ea"/>
                <a:cs typeface="+mn-cs"/>
              </a:rPr>
              <a:t>:  14.2% </a:t>
            </a:r>
            <a:r>
              <a:rPr lang="en-US" sz="240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85.7</a:t>
            </a:r>
            <a:r>
              <a:rPr lang="en-US" sz="2400">
                <a:latin typeface="+mn-lt"/>
                <a:ea typeface="+mn-ea"/>
                <a:cs typeface="+mn-cs"/>
              </a:rPr>
              <a:t>% </a:t>
            </a:r>
          </a:p>
          <a:p>
            <a:endParaRPr lang="en-GB"/>
          </a:p>
          <a:p>
            <a:endParaRPr lang="nl-NL"/>
          </a:p>
        </p:txBody>
      </p:sp>
      <p:pic>
        <p:nvPicPr>
          <p:cNvPr id="7" name="Immagine 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AB1738F9-E25C-9117-4C39-8CFDCE033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419E5-BF09-C909-BE65-6BFCBAE92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FA897-F46B-6E85-FD54-B98D40AB2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6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00C6CC-02FE-DDE0-2B13-01B4E081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Context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Building renovation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51FAFE8-A316-A020-2169-FE27E2AD1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sp>
        <p:nvSpPr>
          <p:cNvPr id="2" name="Rectangle: Rounded Corners 22">
            <a:extLst>
              <a:ext uri="{FF2B5EF4-FFF2-40B4-BE49-F238E27FC236}">
                <a16:creationId xmlns:a16="http://schemas.microsoft.com/office/drawing/2014/main" id="{90514E6A-6779-2FB0-8916-0C10D8A5CB0E}"/>
              </a:ext>
            </a:extLst>
          </p:cNvPr>
          <p:cNvSpPr/>
          <p:nvPr/>
        </p:nvSpPr>
        <p:spPr>
          <a:xfrm>
            <a:off x="5752521" y="1908498"/>
            <a:ext cx="6782957" cy="2672022"/>
          </a:xfrm>
          <a:prstGeom prst="roundRect">
            <a:avLst/>
          </a:prstGeom>
          <a:solidFill>
            <a:srgbClr val="1166B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2"/>
                </a:solidFill>
              </a:rPr>
              <a:t>Building Renovation</a:t>
            </a:r>
          </a:p>
          <a:p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Improve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Energy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Efficiency</a:t>
            </a:r>
            <a:endParaRPr lang="it-IT" altLang="ko-KR" sz="2800">
              <a:solidFill>
                <a:schemeClr val="tx1"/>
              </a:solidFill>
              <a:cs typeface="Arial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Retrofit of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outdated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systems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Enhancing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thermal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insulation</a:t>
            </a:r>
            <a:endParaRPr lang="it-IT" altLang="ko-KR" sz="2800">
              <a:solidFill>
                <a:schemeClr val="tx1"/>
              </a:solidFill>
              <a:cs typeface="Arial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Integrate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renewable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energy sources</a:t>
            </a:r>
            <a:endParaRPr lang="ko-KR" altLang="en-US" sz="28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" name="Rectangle: Rounded Corners 21">
            <a:extLst>
              <a:ext uri="{FF2B5EF4-FFF2-40B4-BE49-F238E27FC236}">
                <a16:creationId xmlns:a16="http://schemas.microsoft.com/office/drawing/2014/main" id="{EB0003DE-696A-98F3-7526-C7E631063BBB}"/>
              </a:ext>
            </a:extLst>
          </p:cNvPr>
          <p:cNvSpPr/>
          <p:nvPr/>
        </p:nvSpPr>
        <p:spPr>
          <a:xfrm>
            <a:off x="583453" y="5831819"/>
            <a:ext cx="6944242" cy="2829287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4"/>
                </a:solidFill>
              </a:rPr>
              <a:t>Digital Twins</a:t>
            </a:r>
          </a:p>
          <a:p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Digital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replicas</a:t>
            </a:r>
            <a:endParaRPr lang="it-IT" altLang="ko-KR" sz="2800">
              <a:solidFill>
                <a:schemeClr val="tx1"/>
              </a:solidFill>
              <a:cs typeface="Arial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Geometric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Digital Twin (GDT)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Data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integration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layer</a:t>
            </a:r>
            <a:endParaRPr lang="it-IT" altLang="ko-KR" sz="2800">
              <a:solidFill>
                <a:schemeClr val="tx1"/>
              </a:solidFill>
              <a:cs typeface="Arial" pitchFamily="34" charset="0"/>
            </a:endParaRPr>
          </a:p>
          <a:p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      (real-time or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historical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data)</a:t>
            </a:r>
            <a:endParaRPr lang="en-US" altLang="ko-KR" sz="280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EE24187-1292-238E-44C1-F3BA9CFCB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9"/>
          <a:stretch/>
        </p:blipFill>
        <p:spPr>
          <a:xfrm>
            <a:off x="11506200" y="1029422"/>
            <a:ext cx="1828800" cy="1529081"/>
          </a:xfrm>
          <a:prstGeom prst="rect">
            <a:avLst/>
          </a:prstGeom>
        </p:spPr>
      </p:pic>
      <p:pic>
        <p:nvPicPr>
          <p:cNvPr id="29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AF9B4AD-7F98-D136-96BB-FEA13C0F5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4"/>
          <a:stretch/>
        </p:blipFill>
        <p:spPr>
          <a:xfrm>
            <a:off x="6396627" y="5177893"/>
            <a:ext cx="1830855" cy="1367570"/>
          </a:xfrm>
          <a:prstGeom prst="rect">
            <a:avLst/>
          </a:prstGeom>
        </p:spPr>
      </p:pic>
      <p:pic>
        <p:nvPicPr>
          <p:cNvPr id="31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79BE61-87CF-B827-6591-496BCFD98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1"/>
          <a:stretch/>
        </p:blipFill>
        <p:spPr>
          <a:xfrm>
            <a:off x="16122999" y="5199582"/>
            <a:ext cx="1586802" cy="1264182"/>
          </a:xfrm>
          <a:prstGeom prst="rect">
            <a:avLst/>
          </a:prstGeom>
        </p:spPr>
      </p:pic>
      <p:pic>
        <p:nvPicPr>
          <p:cNvPr id="34" name="Graphic 18" descr="Badge Follow with solid fill">
            <a:extLst>
              <a:ext uri="{FF2B5EF4-FFF2-40B4-BE49-F238E27FC236}">
                <a16:creationId xmlns:a16="http://schemas.microsoft.com/office/drawing/2014/main" id="{71DF9B3F-7308-2E84-979C-C51A7885B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3880" y="6530485"/>
            <a:ext cx="1371600" cy="1371600"/>
          </a:xfrm>
          <a:prstGeom prst="rect">
            <a:avLst/>
          </a:prstGeom>
        </p:spPr>
      </p:pic>
      <p:sp>
        <p:nvSpPr>
          <p:cNvPr id="35" name="Arrow: Down 23">
            <a:extLst>
              <a:ext uri="{FF2B5EF4-FFF2-40B4-BE49-F238E27FC236}">
                <a16:creationId xmlns:a16="http://schemas.microsoft.com/office/drawing/2014/main" id="{50FD9B6C-0061-EECD-689E-C7499E6A8904}"/>
              </a:ext>
            </a:extLst>
          </p:cNvPr>
          <p:cNvSpPr/>
          <p:nvPr/>
        </p:nvSpPr>
        <p:spPr>
          <a:xfrm>
            <a:off x="8790338" y="4867766"/>
            <a:ext cx="686039" cy="984408"/>
          </a:xfrm>
          <a:prstGeom prst="downArrow">
            <a:avLst/>
          </a:prstGeom>
          <a:solidFill>
            <a:schemeClr val="accent4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6" name="Rectangle: Rounded Corners 21">
            <a:extLst>
              <a:ext uri="{FF2B5EF4-FFF2-40B4-BE49-F238E27FC236}">
                <a16:creationId xmlns:a16="http://schemas.microsoft.com/office/drawing/2014/main" id="{57DECF3F-4F2E-42E2-4A5E-601AFFC3A747}"/>
              </a:ext>
            </a:extLst>
          </p:cNvPr>
          <p:cNvSpPr/>
          <p:nvPr/>
        </p:nvSpPr>
        <p:spPr>
          <a:xfrm>
            <a:off x="10543655" y="5814501"/>
            <a:ext cx="6944242" cy="2829287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4"/>
                </a:solidFill>
              </a:rPr>
              <a:t>Simulations</a:t>
            </a:r>
          </a:p>
          <a:p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Indoor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conditions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&amp; </a:t>
            </a:r>
            <a:r>
              <a:rPr lang="it-IT" altLang="ko-KR" sz="2800" err="1">
                <a:solidFill>
                  <a:schemeClr val="tx1"/>
                </a:solidFill>
                <a:cs typeface="Arial" pitchFamily="34" charset="0"/>
              </a:rPr>
              <a:t>Technological</a:t>
            </a:r>
            <a:r>
              <a:rPr lang="it-IT" altLang="ko-KR" sz="2800">
                <a:solidFill>
                  <a:schemeClr val="tx1"/>
                </a:solidFill>
                <a:cs typeface="Arial" pitchFamily="34" charset="0"/>
              </a:rPr>
              <a:t> Systems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ko-KR" sz="2800">
                <a:solidFill>
                  <a:schemeClr val="tx1"/>
                </a:solidFill>
                <a:cs typeface="Arial" pitchFamily="34" charset="0"/>
              </a:rPr>
              <a:t>HVAC installation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ko-KR" sz="2800">
                <a:solidFill>
                  <a:schemeClr val="tx1"/>
                </a:solidFill>
                <a:cs typeface="Arial" pitchFamily="34" charset="0"/>
              </a:rPr>
              <a:t>Automated energy management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ko-KR" sz="2800">
                <a:solidFill>
                  <a:schemeClr val="tx1"/>
                </a:solidFill>
                <a:cs typeface="Arial" pitchFamily="34" charset="0"/>
              </a:rPr>
              <a:t>Energy-efficient lighting</a:t>
            </a:r>
          </a:p>
        </p:txBody>
      </p:sp>
      <p:pic>
        <p:nvPicPr>
          <p:cNvPr id="37" name="Immagine 3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FA0AAED1-99ED-3880-DFB3-09B786D278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68B5A-2A0D-A7B1-DF37-38BDC90EA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8E543-644F-EA59-54E6-9D360708A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7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BC3D33-7F55-F3AF-CFD5-A14DABFC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Current workflows for digital twins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General common workflows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25FA946-CBDD-4172-5038-78093C1958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37" name="Immagine 3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61BAD3DC-0182-9569-FA6F-B343A19CE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grpSp>
        <p:nvGrpSpPr>
          <p:cNvPr id="4" name="Gruppo 37">
            <a:extLst>
              <a:ext uri="{FF2B5EF4-FFF2-40B4-BE49-F238E27FC236}">
                <a16:creationId xmlns:a16="http://schemas.microsoft.com/office/drawing/2014/main" id="{92463FA6-4B0B-88B8-A7F2-F080E509456C}"/>
              </a:ext>
            </a:extLst>
          </p:cNvPr>
          <p:cNvGrpSpPr/>
          <p:nvPr/>
        </p:nvGrpSpPr>
        <p:grpSpPr>
          <a:xfrm>
            <a:off x="1219200" y="2354380"/>
            <a:ext cx="16154400" cy="6141920"/>
            <a:chOff x="111340" y="978456"/>
            <a:chExt cx="12506741" cy="4902739"/>
          </a:xfrm>
        </p:grpSpPr>
        <p:grpSp>
          <p:nvGrpSpPr>
            <p:cNvPr id="7" name="Gruppo 2">
              <a:extLst>
                <a:ext uri="{FF2B5EF4-FFF2-40B4-BE49-F238E27FC236}">
                  <a16:creationId xmlns:a16="http://schemas.microsoft.com/office/drawing/2014/main" id="{0D97630E-7125-AAB1-E9A3-713ED1AB966B}"/>
                </a:ext>
              </a:extLst>
            </p:cNvPr>
            <p:cNvGrpSpPr/>
            <p:nvPr/>
          </p:nvGrpSpPr>
          <p:grpSpPr>
            <a:xfrm>
              <a:off x="111340" y="978456"/>
              <a:ext cx="12211593" cy="4902739"/>
              <a:chOff x="-180111" y="663046"/>
              <a:chExt cx="13086358" cy="5253942"/>
            </a:xfrm>
          </p:grpSpPr>
          <p:sp>
            <p:nvSpPr>
              <p:cNvPr id="19" name="Rettangolo con angoli arrotondati 38">
                <a:extLst>
                  <a:ext uri="{FF2B5EF4-FFF2-40B4-BE49-F238E27FC236}">
                    <a16:creationId xmlns:a16="http://schemas.microsoft.com/office/drawing/2014/main" id="{6433E65B-5776-88F9-0712-28063AB030F6}"/>
                  </a:ext>
                </a:extLst>
              </p:cNvPr>
              <p:cNvSpPr/>
              <p:nvPr/>
            </p:nvSpPr>
            <p:spPr>
              <a:xfrm>
                <a:off x="-173193" y="3764782"/>
                <a:ext cx="5324011" cy="2152206"/>
              </a:xfrm>
              <a:prstGeom prst="roundRect">
                <a:avLst/>
              </a:prstGeom>
              <a:solidFill>
                <a:srgbClr val="CCDEE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it-IT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ttangolo con angoli arrotondati 3">
                <a:extLst>
                  <a:ext uri="{FF2B5EF4-FFF2-40B4-BE49-F238E27FC236}">
                    <a16:creationId xmlns:a16="http://schemas.microsoft.com/office/drawing/2014/main" id="{7ACC22A3-1598-821C-ED03-F2DFFA579E56}"/>
                  </a:ext>
                </a:extLst>
              </p:cNvPr>
              <p:cNvSpPr/>
              <p:nvPr/>
            </p:nvSpPr>
            <p:spPr>
              <a:xfrm>
                <a:off x="7582237" y="3764782"/>
                <a:ext cx="5324010" cy="2152206"/>
              </a:xfrm>
              <a:prstGeom prst="roundRect">
                <a:avLst/>
              </a:prstGeom>
              <a:solidFill>
                <a:srgbClr val="CCDEE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it-IT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ttangolo con angoli arrotondati 6">
                <a:extLst>
                  <a:ext uri="{FF2B5EF4-FFF2-40B4-BE49-F238E27FC236}">
                    <a16:creationId xmlns:a16="http://schemas.microsoft.com/office/drawing/2014/main" id="{7C30F105-9289-57B9-F3EE-4C291784BB9B}"/>
                  </a:ext>
                </a:extLst>
              </p:cNvPr>
              <p:cNvSpPr/>
              <p:nvPr/>
            </p:nvSpPr>
            <p:spPr>
              <a:xfrm>
                <a:off x="-180111" y="710920"/>
                <a:ext cx="5324009" cy="2152207"/>
              </a:xfrm>
              <a:prstGeom prst="roundRect">
                <a:avLst/>
              </a:prstGeom>
              <a:solidFill>
                <a:srgbClr val="CCDEE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it-IT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ttangolo con angoli arrotondati 7">
                <a:extLst>
                  <a:ext uri="{FF2B5EF4-FFF2-40B4-BE49-F238E27FC236}">
                    <a16:creationId xmlns:a16="http://schemas.microsoft.com/office/drawing/2014/main" id="{70F8FF73-EC86-4769-85EA-293705C45CCB}"/>
                  </a:ext>
                </a:extLst>
              </p:cNvPr>
              <p:cNvSpPr/>
              <p:nvPr/>
            </p:nvSpPr>
            <p:spPr>
              <a:xfrm>
                <a:off x="7582237" y="710920"/>
                <a:ext cx="5324009" cy="2152208"/>
              </a:xfrm>
              <a:prstGeom prst="roundRect">
                <a:avLst/>
              </a:prstGeom>
              <a:solidFill>
                <a:srgbClr val="CCDEE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it-IT" sz="12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Immagine 8">
                <a:extLst>
                  <a:ext uri="{FF2B5EF4-FFF2-40B4-BE49-F238E27FC236}">
                    <a16:creationId xmlns:a16="http://schemas.microsoft.com/office/drawing/2014/main" id="{AEBE42F5-0E92-EA57-466F-FD9B0D7D9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59" b="95541" l="6740" r="96883">
                            <a14:foregroundMark x1="6740" y1="47162" x2="15080" y2="45000"/>
                            <a14:foregroundMark x1="21061" y1="89865" x2="46251" y2="74189"/>
                            <a14:foregroundMark x1="20472" y1="95541" x2="20472" y2="95541"/>
                            <a14:foregroundMark x1="93008" y1="22568" x2="93008" y2="22568"/>
                            <a14:foregroundMark x1="96883" y1="27703" x2="96883" y2="27703"/>
                            <a14:foregroundMark x1="83319" y1="4459" x2="83319" y2="445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09" r="523"/>
              <a:stretch>
                <a:fillRect/>
              </a:stretch>
            </p:blipFill>
            <p:spPr>
              <a:xfrm>
                <a:off x="-107113" y="688951"/>
                <a:ext cx="3240119" cy="210265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4" name="Immagine 9">
                <a:extLst>
                  <a:ext uri="{FF2B5EF4-FFF2-40B4-BE49-F238E27FC236}">
                    <a16:creationId xmlns:a16="http://schemas.microsoft.com/office/drawing/2014/main" id="{5A6E4836-D942-532A-341E-A3086734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92" b="91720" l="6508" r="94283">
                            <a14:foregroundMark x1="9235" y1="40127" x2="6948" y2="52866"/>
                            <a14:foregroundMark x1="6948" y1="52866" x2="7828" y2="60828"/>
                            <a14:foregroundMark x1="17766" y1="91720" x2="17766" y2="91720"/>
                            <a14:foregroundMark x1="86719" y1="7962" x2="91645" y2="41242"/>
                            <a14:foregroundMark x1="9235" y1="37739" x2="27880" y2="31369"/>
                            <a14:foregroundMark x1="14864" y1="35510" x2="29815" y2="29936"/>
                            <a14:foregroundMark x1="23043" y1="32166" x2="31398" y2="29140"/>
                            <a14:foregroundMark x1="28936" y1="30096" x2="32014" y2="28822"/>
                            <a14:foregroundMark x1="8971" y1="38217" x2="8971" y2="38217"/>
                            <a14:foregroundMark x1="8531" y1="38535" x2="8531" y2="38535"/>
                            <a14:foregroundMark x1="8267" y1="38694" x2="8267" y2="38694"/>
                            <a14:foregroundMark x1="29464" y1="29936" x2="29464" y2="29936"/>
                            <a14:foregroundMark x1="29639" y1="29459" x2="29639" y2="29459"/>
                            <a14:foregroundMark x1="30431" y1="29140" x2="30431" y2="29140"/>
                            <a14:foregroundMark x1="31047" y1="28981" x2="31047" y2="28981"/>
                            <a14:foregroundMark x1="30255" y1="29459" x2="30255" y2="29459"/>
                            <a14:foregroundMark x1="29991" y1="29618" x2="29991" y2="29618"/>
                            <a14:foregroundMark x1="29024" y1="30096" x2="29024" y2="30096"/>
                            <a14:foregroundMark x1="28848" y1="30255" x2="28848" y2="30255"/>
                            <a14:foregroundMark x1="29024" y1="29459" x2="29024" y2="29459"/>
                            <a14:foregroundMark x1="44151" y1="24522" x2="44151" y2="24522"/>
                            <a14:foregroundMark x1="44591" y1="24045" x2="44591" y2="24045"/>
                            <a14:foregroundMark x1="45031" y1="23726" x2="45031" y2="23726"/>
                            <a14:foregroundMark x1="45734" y1="23248" x2="45734" y2="23248"/>
                            <a14:foregroundMark x1="46086" y1="23089" x2="85752" y2="8121"/>
                            <a14:foregroundMark x1="64116" y1="15764" x2="86016" y2="7962"/>
                            <a14:foregroundMark x1="71768" y1="13057" x2="86192" y2="7166"/>
                            <a14:foregroundMark x1="74758" y1="11306" x2="74758" y2="11306"/>
                            <a14:foregroundMark x1="76517" y1="10350" x2="76517" y2="10350"/>
                            <a14:foregroundMark x1="75726" y1="11146" x2="75726" y2="11146"/>
                            <a14:foregroundMark x1="74846" y1="11306" x2="74846" y2="11306"/>
                            <a14:foregroundMark x1="73879" y1="11783" x2="73879" y2="11783"/>
                            <a14:foregroundMark x1="76605" y1="10510" x2="86368" y2="6688"/>
                            <a14:foregroundMark x1="87511" y1="5892" x2="94283" y2="42834"/>
                            <a14:foregroundMark x1="30343" y1="16401" x2="40457" y2="11624"/>
                            <a14:foregroundMark x1="41161" y1="12261" x2="43624" y2="25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273965">
                <a:off x="7613284" y="663046"/>
                <a:ext cx="3318041" cy="183265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CasellaDiTesto 10">
                <a:extLst>
                  <a:ext uri="{FF2B5EF4-FFF2-40B4-BE49-F238E27FC236}">
                    <a16:creationId xmlns:a16="http://schemas.microsoft.com/office/drawing/2014/main" id="{3020312B-374D-912C-4B2E-046AC40D1DE2}"/>
                  </a:ext>
                </a:extLst>
              </p:cNvPr>
              <p:cNvSpPr txBox="1"/>
              <p:nvPr/>
            </p:nvSpPr>
            <p:spPr>
              <a:xfrm>
                <a:off x="2144536" y="1989819"/>
                <a:ext cx="2815867" cy="910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400" b="1">
                    <a:solidFill>
                      <a:srgbClr val="005B7F"/>
                    </a:solidFill>
                    <a:latin typeface="Arial"/>
                    <a:ea typeface="+mn-lt"/>
                    <a:cs typeface="Arial"/>
                  </a:rPr>
                  <a:t>3D surveying (Photogrammetry, LiDAR, drone, etc.)</a:t>
                </a:r>
                <a:endParaRPr lang="it-IT" sz="1400" b="1">
                  <a:solidFill>
                    <a:srgbClr val="005B7F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26" name="CasellaDiTesto 11">
                <a:extLst>
                  <a:ext uri="{FF2B5EF4-FFF2-40B4-BE49-F238E27FC236}">
                    <a16:creationId xmlns:a16="http://schemas.microsoft.com/office/drawing/2014/main" id="{B8F21FDD-D40E-3C1B-412E-2E4605202938}"/>
                  </a:ext>
                </a:extLst>
              </p:cNvPr>
              <p:cNvSpPr txBox="1"/>
              <p:nvPr/>
            </p:nvSpPr>
            <p:spPr>
              <a:xfrm>
                <a:off x="9555129" y="2011861"/>
                <a:ext cx="3117517" cy="597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400" b="1">
                    <a:solidFill>
                      <a:srgbClr val="005B7F"/>
                    </a:solidFill>
                    <a:latin typeface="Arial"/>
                    <a:ea typeface="+mn-lt"/>
                    <a:cs typeface="Arial"/>
                  </a:rPr>
                  <a:t>3D geometric model, Building Information Model (BIM)</a:t>
                </a:r>
                <a:endParaRPr lang="it-IT" sz="1400" b="1">
                  <a:solidFill>
                    <a:srgbClr val="005B7F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27" name="CasellaDiTesto 12">
                <a:extLst>
                  <a:ext uri="{FF2B5EF4-FFF2-40B4-BE49-F238E27FC236}">
                    <a16:creationId xmlns:a16="http://schemas.microsoft.com/office/drawing/2014/main" id="{01C8FD80-9DF9-45A3-2161-19A6AA9240ED}"/>
                  </a:ext>
                </a:extLst>
              </p:cNvPr>
              <p:cNvSpPr txBox="1"/>
              <p:nvPr/>
            </p:nvSpPr>
            <p:spPr>
              <a:xfrm>
                <a:off x="8895259" y="4035132"/>
                <a:ext cx="3604796" cy="2844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400" b="1">
                    <a:solidFill>
                      <a:srgbClr val="005B7F"/>
                    </a:solidFill>
                    <a:latin typeface="Arial"/>
                    <a:ea typeface="+mn-lt"/>
                    <a:cs typeface="Arial"/>
                  </a:rPr>
                  <a:t>Building Energy Model (BEM)</a:t>
                </a:r>
                <a:endParaRPr lang="it-IT" sz="1400" b="1">
                  <a:solidFill>
                    <a:srgbClr val="005B7F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30" name="CasellaDiTesto 13">
                <a:extLst>
                  <a:ext uri="{FF2B5EF4-FFF2-40B4-BE49-F238E27FC236}">
                    <a16:creationId xmlns:a16="http://schemas.microsoft.com/office/drawing/2014/main" id="{EEB5E35D-1DF1-344B-1ADE-D685E8955B5E}"/>
                  </a:ext>
                </a:extLst>
              </p:cNvPr>
              <p:cNvSpPr txBox="1"/>
              <p:nvPr/>
            </p:nvSpPr>
            <p:spPr>
              <a:xfrm>
                <a:off x="1723123" y="3921081"/>
                <a:ext cx="2069727" cy="2844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400" b="1">
                    <a:solidFill>
                      <a:srgbClr val="005B7F"/>
                    </a:solidFill>
                    <a:latin typeface="Arial"/>
                    <a:ea typeface="+mn-lt"/>
                    <a:cs typeface="Arial"/>
                  </a:rPr>
                  <a:t>Energy Digital Twin</a:t>
                </a:r>
                <a:endParaRPr lang="it-IT" sz="1400" b="1">
                  <a:solidFill>
                    <a:srgbClr val="005B7F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32" name="CasellaDiTesto 14">
                <a:extLst>
                  <a:ext uri="{FF2B5EF4-FFF2-40B4-BE49-F238E27FC236}">
                    <a16:creationId xmlns:a16="http://schemas.microsoft.com/office/drawing/2014/main" id="{83504589-4A65-D476-0913-303A20A1E48A}"/>
                  </a:ext>
                </a:extLst>
              </p:cNvPr>
              <p:cNvSpPr txBox="1"/>
              <p:nvPr/>
            </p:nvSpPr>
            <p:spPr>
              <a:xfrm>
                <a:off x="5423368" y="1383121"/>
                <a:ext cx="2007354" cy="9030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200" b="1">
                    <a:solidFill>
                      <a:srgbClr val="179C7D"/>
                    </a:solidFill>
                    <a:latin typeface="Arial"/>
                    <a:ea typeface="+mn-lt"/>
                    <a:cs typeface="Arial"/>
                  </a:rPr>
                  <a:t>3D reconstruction, Scan-to-BIM, meshing, semantic enrichment</a:t>
                </a:r>
                <a:endParaRPr lang="it-IT" sz="1200" b="1">
                  <a:solidFill>
                    <a:srgbClr val="179C7D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33" name="CasellaDiTesto 15">
                <a:extLst>
                  <a:ext uri="{FF2B5EF4-FFF2-40B4-BE49-F238E27FC236}">
                    <a16:creationId xmlns:a16="http://schemas.microsoft.com/office/drawing/2014/main" id="{F8B89ED9-DFE1-E3C0-2BE9-C67EFB897A32}"/>
                  </a:ext>
                </a:extLst>
              </p:cNvPr>
              <p:cNvSpPr txBox="1"/>
              <p:nvPr/>
            </p:nvSpPr>
            <p:spPr>
              <a:xfrm>
                <a:off x="9116858" y="3008606"/>
                <a:ext cx="2971289" cy="5902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200" b="1">
                    <a:solidFill>
                      <a:srgbClr val="179C7D"/>
                    </a:solidFill>
                    <a:latin typeface="Arial"/>
                    <a:ea typeface="+mn-lt"/>
                    <a:cs typeface="Arial"/>
                  </a:rPr>
                  <a:t>Enrichment with energy components (static information) </a:t>
                </a:r>
                <a:endParaRPr lang="it-IT" sz="1200" b="1">
                  <a:solidFill>
                    <a:srgbClr val="179C7D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38" name="CasellaDiTesto 16">
                <a:extLst>
                  <a:ext uri="{FF2B5EF4-FFF2-40B4-BE49-F238E27FC236}">
                    <a16:creationId xmlns:a16="http://schemas.microsoft.com/office/drawing/2014/main" id="{1DD4E771-C200-0043-1149-45A2D6DC3D5D}"/>
                  </a:ext>
                </a:extLst>
              </p:cNvPr>
              <p:cNvSpPr txBox="1"/>
              <p:nvPr/>
            </p:nvSpPr>
            <p:spPr>
              <a:xfrm>
                <a:off x="5537017" y="4206078"/>
                <a:ext cx="1659021" cy="9030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200" b="1">
                    <a:solidFill>
                      <a:srgbClr val="179C7D"/>
                    </a:solidFill>
                    <a:latin typeface="Arial"/>
                    <a:ea typeface="+mn-lt"/>
                    <a:cs typeface="Arial"/>
                  </a:rPr>
                  <a:t>Enrichment with dynamic data and analytics</a:t>
                </a:r>
                <a:endParaRPr lang="it-IT" sz="1200" b="1">
                  <a:solidFill>
                    <a:srgbClr val="179C7D"/>
                  </a:solidFill>
                  <a:latin typeface="Arial"/>
                  <a:ea typeface="+mn-lt"/>
                  <a:cs typeface="Arial"/>
                </a:endParaRPr>
              </a:p>
            </p:txBody>
          </p:sp>
          <p:cxnSp>
            <p:nvCxnSpPr>
              <p:cNvPr id="39" name="Connettore 2 17">
                <a:extLst>
                  <a:ext uri="{FF2B5EF4-FFF2-40B4-BE49-F238E27FC236}">
                    <a16:creationId xmlns:a16="http://schemas.microsoft.com/office/drawing/2014/main" id="{853C3D4B-D3DF-A959-A4C9-F65E29C41E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0242" y="1952745"/>
                <a:ext cx="2597434" cy="13530"/>
              </a:xfrm>
              <a:prstGeom prst="straightConnector1">
                <a:avLst/>
              </a:prstGeom>
              <a:ln w="12700">
                <a:solidFill>
                  <a:srgbClr val="005B7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2 18">
                <a:extLst>
                  <a:ext uri="{FF2B5EF4-FFF2-40B4-BE49-F238E27FC236}">
                    <a16:creationId xmlns:a16="http://schemas.microsoft.com/office/drawing/2014/main" id="{7759E6CB-6056-8FD8-9507-271BA533D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6858" y="2685468"/>
                <a:ext cx="0" cy="1312889"/>
              </a:xfrm>
              <a:prstGeom prst="straightConnector1">
                <a:avLst/>
              </a:prstGeom>
              <a:ln w="12700">
                <a:solidFill>
                  <a:srgbClr val="005B7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2 19">
                <a:extLst>
                  <a:ext uri="{FF2B5EF4-FFF2-40B4-BE49-F238E27FC236}">
                    <a16:creationId xmlns:a16="http://schemas.microsoft.com/office/drawing/2014/main" id="{436B748A-C81E-82D1-B481-36A7282A6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143" y="2685468"/>
                <a:ext cx="0" cy="1312889"/>
              </a:xfrm>
              <a:prstGeom prst="straightConnector1">
                <a:avLst/>
              </a:prstGeom>
              <a:ln w="12700">
                <a:solidFill>
                  <a:srgbClr val="005B7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20">
                <a:extLst>
                  <a:ext uri="{FF2B5EF4-FFF2-40B4-BE49-F238E27FC236}">
                    <a16:creationId xmlns:a16="http://schemas.microsoft.com/office/drawing/2014/main" id="{B8D691E0-3E86-C68A-3D2A-E84213B253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71946" y="2685468"/>
                <a:ext cx="0" cy="1312889"/>
              </a:xfrm>
              <a:prstGeom prst="straightConnector1">
                <a:avLst/>
              </a:prstGeom>
              <a:ln w="12700">
                <a:solidFill>
                  <a:srgbClr val="005B7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21">
                <a:extLst>
                  <a:ext uri="{FF2B5EF4-FFF2-40B4-BE49-F238E27FC236}">
                    <a16:creationId xmlns:a16="http://schemas.microsoft.com/office/drawing/2014/main" id="{6201B5A7-371C-175D-629F-1DCD6AA44B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0242" y="4787369"/>
                <a:ext cx="2597434" cy="13530"/>
              </a:xfrm>
              <a:prstGeom prst="straightConnector1">
                <a:avLst/>
              </a:prstGeom>
              <a:ln w="12700">
                <a:solidFill>
                  <a:srgbClr val="005B7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asellaDiTesto 22">
                <a:extLst>
                  <a:ext uri="{FF2B5EF4-FFF2-40B4-BE49-F238E27FC236}">
                    <a16:creationId xmlns:a16="http://schemas.microsoft.com/office/drawing/2014/main" id="{4A5B994C-8EFA-3C9A-D7DE-E9BAF7E10A9D}"/>
                  </a:ext>
                </a:extLst>
              </p:cNvPr>
              <p:cNvSpPr txBox="1"/>
              <p:nvPr/>
            </p:nvSpPr>
            <p:spPr>
              <a:xfrm>
                <a:off x="630333" y="2979046"/>
                <a:ext cx="1989016" cy="5902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200" b="1">
                    <a:solidFill>
                      <a:srgbClr val="179C7D"/>
                    </a:solidFill>
                    <a:latin typeface="Arial"/>
                    <a:ea typeface="+mn-lt"/>
                    <a:cs typeface="Arial"/>
                  </a:rPr>
                  <a:t>Link to the real world object</a:t>
                </a:r>
                <a:endParaRPr lang="it-IT" sz="1200" b="1">
                  <a:solidFill>
                    <a:srgbClr val="179C7D"/>
                  </a:solidFill>
                  <a:latin typeface="Arial"/>
                  <a:ea typeface="+mn-lt"/>
                  <a:cs typeface="Arial"/>
                </a:endParaRPr>
              </a:p>
            </p:txBody>
          </p:sp>
          <p:sp>
            <p:nvSpPr>
              <p:cNvPr id="45" name="CasellaDiTesto 23">
                <a:extLst>
                  <a:ext uri="{FF2B5EF4-FFF2-40B4-BE49-F238E27FC236}">
                    <a16:creationId xmlns:a16="http://schemas.microsoft.com/office/drawing/2014/main" id="{4943FE55-A169-B493-71C5-490E636BA83C}"/>
                  </a:ext>
                </a:extLst>
              </p:cNvPr>
              <p:cNvSpPr txBox="1"/>
              <p:nvPr/>
            </p:nvSpPr>
            <p:spPr>
              <a:xfrm>
                <a:off x="10318758" y="4622577"/>
                <a:ext cx="2430963" cy="910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en-US" sz="1400" b="1">
                    <a:solidFill>
                      <a:srgbClr val="005B7F"/>
                    </a:solidFill>
                    <a:latin typeface="Arial"/>
                    <a:ea typeface="+mn-lt"/>
                    <a:cs typeface="Arial"/>
                  </a:rPr>
                  <a:t>Boundary representation (B-Rep) models for simulations</a:t>
                </a:r>
                <a:endParaRPr lang="it-IT" sz="1400" b="1">
                  <a:solidFill>
                    <a:srgbClr val="005B7F"/>
                  </a:solidFill>
                  <a:latin typeface="Arial"/>
                  <a:ea typeface="+mn-lt"/>
                  <a:cs typeface="Arial"/>
                </a:endParaRPr>
              </a:p>
            </p:txBody>
          </p:sp>
        </p:grpSp>
        <p:pic>
          <p:nvPicPr>
            <p:cNvPr id="9" name="Immagine 24">
              <a:extLst>
                <a:ext uri="{FF2B5EF4-FFF2-40B4-BE49-F238E27FC236}">
                  <a16:creationId xmlns:a16="http://schemas.microsoft.com/office/drawing/2014/main" id="{11906C74-34FA-BE24-DE2D-BDE99AFE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9756" y="4298722"/>
              <a:ext cx="2709867" cy="1476240"/>
            </a:xfrm>
            <a:prstGeom prst="rect">
              <a:avLst/>
            </a:prstGeom>
          </p:spPr>
        </p:pic>
        <p:pic>
          <p:nvPicPr>
            <p:cNvPr id="10" name="Immagine 25">
              <a:extLst>
                <a:ext uri="{FF2B5EF4-FFF2-40B4-BE49-F238E27FC236}">
                  <a16:creationId xmlns:a16="http://schemas.microsoft.com/office/drawing/2014/main" id="{4722594C-2A31-ECBF-54FB-F9DB8472D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301" b="79004" l="2279" r="91797">
                          <a14:foregroundMark x1="8203" y1="35742" x2="2279" y2="39258"/>
                          <a14:foregroundMark x1="2279" y1="39258" x2="4102" y2="48828"/>
                          <a14:foregroundMark x1="13607" y1="77539" x2="21224" y2="79004"/>
                          <a14:foregroundMark x1="21224" y1="79004" x2="28516" y2="77441"/>
                          <a14:foregroundMark x1="91471" y1="35645" x2="91797" y2="41211"/>
                        </a14:backgroundRemoval>
                      </a14:imgEffect>
                    </a14:imgLayer>
                  </a14:imgProps>
                </a:ext>
              </a:extLst>
            </a:blip>
            <a:srcRect b="15304"/>
            <a:stretch>
              <a:fillRect/>
            </a:stretch>
          </p:blipFill>
          <p:spPr>
            <a:xfrm>
              <a:off x="7570254" y="4371412"/>
              <a:ext cx="2405432" cy="1358191"/>
            </a:xfrm>
            <a:prstGeom prst="rect">
              <a:avLst/>
            </a:prstGeom>
          </p:spPr>
        </p:pic>
        <p:grpSp>
          <p:nvGrpSpPr>
            <p:cNvPr id="11" name="Gruppo 26">
              <a:extLst>
                <a:ext uri="{FF2B5EF4-FFF2-40B4-BE49-F238E27FC236}">
                  <a16:creationId xmlns:a16="http://schemas.microsoft.com/office/drawing/2014/main" id="{2FE3D703-2699-C677-DB51-BAAB8BF4038A}"/>
                </a:ext>
              </a:extLst>
            </p:cNvPr>
            <p:cNvGrpSpPr/>
            <p:nvPr/>
          </p:nvGrpSpPr>
          <p:grpSpPr>
            <a:xfrm>
              <a:off x="11722476" y="1069623"/>
              <a:ext cx="895605" cy="961291"/>
              <a:chOff x="12109731" y="825704"/>
              <a:chExt cx="1191720" cy="1279124"/>
            </a:xfrm>
          </p:grpSpPr>
          <p:pic>
            <p:nvPicPr>
              <p:cNvPr id="16" name="Immagine 27">
                <a:extLst>
                  <a:ext uri="{FF2B5EF4-FFF2-40B4-BE49-F238E27FC236}">
                    <a16:creationId xmlns:a16="http://schemas.microsoft.com/office/drawing/2014/main" id="{A9678274-53B8-E78E-03A3-54F1E3A5B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t="22736" b="27664"/>
              <a:stretch>
                <a:fillRect/>
              </a:stretch>
            </p:blipFill>
            <p:spPr>
              <a:xfrm>
                <a:off x="12109731" y="1232053"/>
                <a:ext cx="1188282" cy="327001"/>
              </a:xfrm>
              <a:prstGeom prst="rect">
                <a:avLst/>
              </a:prstGeom>
              <a:ln>
                <a:solidFill>
                  <a:srgbClr val="005B7F"/>
                </a:solidFill>
              </a:ln>
            </p:spPr>
          </p:pic>
          <p:pic>
            <p:nvPicPr>
              <p:cNvPr id="17" name="Immagine 28">
                <a:extLst>
                  <a:ext uri="{FF2B5EF4-FFF2-40B4-BE49-F238E27FC236}">
                    <a16:creationId xmlns:a16="http://schemas.microsoft.com/office/drawing/2014/main" id="{FC35A004-1D1B-066A-F9BC-58E33AB1C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118505" y="1624384"/>
                <a:ext cx="1179509" cy="480444"/>
              </a:xfrm>
              <a:prstGeom prst="rect">
                <a:avLst/>
              </a:prstGeom>
              <a:ln>
                <a:solidFill>
                  <a:srgbClr val="005B7F"/>
                </a:solidFill>
              </a:ln>
            </p:spPr>
          </p:pic>
          <p:pic>
            <p:nvPicPr>
              <p:cNvPr id="18" name="Picture 2" descr="Revit de Autodesk, ¿qué es, para qué sirve y cómo usarlo? | NTI">
                <a:extLst>
                  <a:ext uri="{FF2B5EF4-FFF2-40B4-BE49-F238E27FC236}">
                    <a16:creationId xmlns:a16="http://schemas.microsoft.com/office/drawing/2014/main" id="{941A26C6-694D-D0E2-4ADC-0A24401B7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0" t="23504" r="6604" b="23585"/>
              <a:stretch/>
            </p:blipFill>
            <p:spPr bwMode="auto">
              <a:xfrm>
                <a:off x="12127275" y="825704"/>
                <a:ext cx="1174176" cy="354053"/>
              </a:xfrm>
              <a:prstGeom prst="rect">
                <a:avLst/>
              </a:prstGeom>
              <a:noFill/>
              <a:ln>
                <a:solidFill>
                  <a:srgbClr val="005B7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uppo 33">
              <a:extLst>
                <a:ext uri="{FF2B5EF4-FFF2-40B4-BE49-F238E27FC236}">
                  <a16:creationId xmlns:a16="http://schemas.microsoft.com/office/drawing/2014/main" id="{96E45C0F-34B9-18A7-378F-E42CAE93B38C}"/>
                </a:ext>
              </a:extLst>
            </p:cNvPr>
            <p:cNvGrpSpPr/>
            <p:nvPr/>
          </p:nvGrpSpPr>
          <p:grpSpPr>
            <a:xfrm>
              <a:off x="412836" y="4371412"/>
              <a:ext cx="1076431" cy="1252997"/>
              <a:chOff x="394303" y="4329339"/>
              <a:chExt cx="939246" cy="1093310"/>
            </a:xfrm>
          </p:grpSpPr>
          <p:pic>
            <p:nvPicPr>
              <p:cNvPr id="13" name="Immagine 34">
                <a:extLst>
                  <a:ext uri="{FF2B5EF4-FFF2-40B4-BE49-F238E27FC236}">
                    <a16:creationId xmlns:a16="http://schemas.microsoft.com/office/drawing/2014/main" id="{5C6B525B-C246-236D-D1B0-BA62F2D4C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3426" y="5114586"/>
                <a:ext cx="329299" cy="308063"/>
              </a:xfrm>
              <a:prstGeom prst="rect">
                <a:avLst/>
              </a:prstGeom>
            </p:spPr>
          </p:pic>
          <p:pic>
            <p:nvPicPr>
              <p:cNvPr id="14" name="Immagine 35">
                <a:extLst>
                  <a:ext uri="{FF2B5EF4-FFF2-40B4-BE49-F238E27FC236}">
                    <a16:creationId xmlns:a16="http://schemas.microsoft.com/office/drawing/2014/main" id="{7CE9A701-526A-E8ED-258C-28B87327E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4303" y="4329339"/>
                <a:ext cx="939246" cy="275885"/>
              </a:xfrm>
              <a:prstGeom prst="rect">
                <a:avLst/>
              </a:prstGeom>
            </p:spPr>
          </p:pic>
          <p:pic>
            <p:nvPicPr>
              <p:cNvPr id="15" name="Immagine 36">
                <a:extLst>
                  <a:ext uri="{FF2B5EF4-FFF2-40B4-BE49-F238E27FC236}">
                    <a16:creationId xmlns:a16="http://schemas.microsoft.com/office/drawing/2014/main" id="{46A32784-2257-714D-86E8-8C6BDFDAC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5247" y="4558541"/>
                <a:ext cx="568215" cy="481736"/>
              </a:xfrm>
              <a:prstGeom prst="rect">
                <a:avLst/>
              </a:prstGeom>
            </p:spPr>
          </p:pic>
        </p:grpSp>
      </p:grpSp>
      <p:cxnSp>
        <p:nvCxnSpPr>
          <p:cNvPr id="46" name="Connettore 2 41">
            <a:extLst>
              <a:ext uri="{FF2B5EF4-FFF2-40B4-BE49-F238E27FC236}">
                <a16:creationId xmlns:a16="http://schemas.microsoft.com/office/drawing/2014/main" id="{A6BEE1E2-CAB0-1B76-3BD9-941D2F27CFE4}"/>
              </a:ext>
            </a:extLst>
          </p:cNvPr>
          <p:cNvCxnSpPr>
            <a:cxnSpLocks/>
          </p:cNvCxnSpPr>
          <p:nvPr/>
        </p:nvCxnSpPr>
        <p:spPr>
          <a:xfrm flipH="1">
            <a:off x="5479235" y="5352857"/>
            <a:ext cx="2295893" cy="1290449"/>
          </a:xfrm>
          <a:prstGeom prst="straightConnector1">
            <a:avLst/>
          </a:prstGeom>
          <a:ln w="12700">
            <a:solidFill>
              <a:srgbClr val="005B7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2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E954F-6C8A-C2E5-AA4F-D07F22A2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E5820-07BC-7420-D80C-6571797B9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8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E143F5-C20F-03DE-217A-3BC46C0D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Current workflow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Energy analysis from 3D point clouds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59A3B59D-A009-4C26-1A09-1CB96351B9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9B64C2-05D7-FACB-C46E-28B869BF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53" y="5196100"/>
            <a:ext cx="2625246" cy="1766885"/>
          </a:xfrm>
          <a:prstGeom prst="rect">
            <a:avLst/>
          </a:prstGeom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DF581727-D0BA-4863-EFB2-C0DCF4B57682}"/>
              </a:ext>
            </a:extLst>
          </p:cNvPr>
          <p:cNvSpPr txBox="1"/>
          <p:nvPr/>
        </p:nvSpPr>
        <p:spPr>
          <a:xfrm>
            <a:off x="4748856" y="5483712"/>
            <a:ext cx="182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66B3"/>
                </a:solidFill>
              </a:rPr>
              <a:t>SCAN-TO-BIM</a:t>
            </a:r>
            <a:endParaRPr lang="it-IT" sz="2400" b="1">
              <a:solidFill>
                <a:srgbClr val="1166B3"/>
              </a:solidFill>
            </a:endParaRPr>
          </a:p>
        </p:txBody>
      </p:sp>
      <p:cxnSp>
        <p:nvCxnSpPr>
          <p:cNvPr id="9" name="Connettore 2 5">
            <a:extLst>
              <a:ext uri="{FF2B5EF4-FFF2-40B4-BE49-F238E27FC236}">
                <a16:creationId xmlns:a16="http://schemas.microsoft.com/office/drawing/2014/main" id="{B6701BD2-DFE0-EBE2-C25A-000DEAB56FC4}"/>
              </a:ext>
            </a:extLst>
          </p:cNvPr>
          <p:cNvCxnSpPr>
            <a:cxnSpLocks/>
          </p:cNvCxnSpPr>
          <p:nvPr/>
        </p:nvCxnSpPr>
        <p:spPr>
          <a:xfrm>
            <a:off x="4320233" y="5824537"/>
            <a:ext cx="357188" cy="0"/>
          </a:xfrm>
          <a:prstGeom prst="straightConnector1">
            <a:avLst/>
          </a:prstGeom>
          <a:ln>
            <a:solidFill>
              <a:srgbClr val="1166B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6">
            <a:extLst>
              <a:ext uri="{FF2B5EF4-FFF2-40B4-BE49-F238E27FC236}">
                <a16:creationId xmlns:a16="http://schemas.microsoft.com/office/drawing/2014/main" id="{0A83088C-8F00-4DD9-9FA3-586DD2C385F6}"/>
              </a:ext>
            </a:extLst>
          </p:cNvPr>
          <p:cNvCxnSpPr>
            <a:cxnSpLocks/>
          </p:cNvCxnSpPr>
          <p:nvPr/>
        </p:nvCxnSpPr>
        <p:spPr>
          <a:xfrm>
            <a:off x="6634807" y="5824537"/>
            <a:ext cx="364332" cy="0"/>
          </a:xfrm>
          <a:prstGeom prst="straightConnector1">
            <a:avLst/>
          </a:prstGeom>
          <a:ln>
            <a:solidFill>
              <a:srgbClr val="1166B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con angoli arrotondati 7">
            <a:extLst>
              <a:ext uri="{FF2B5EF4-FFF2-40B4-BE49-F238E27FC236}">
                <a16:creationId xmlns:a16="http://schemas.microsoft.com/office/drawing/2014/main" id="{5BC1C512-5146-5766-6CE4-50117140E7B6}"/>
              </a:ext>
            </a:extLst>
          </p:cNvPr>
          <p:cNvSpPr/>
          <p:nvPr/>
        </p:nvSpPr>
        <p:spPr>
          <a:xfrm>
            <a:off x="7164892" y="3467100"/>
            <a:ext cx="3064299" cy="5129213"/>
          </a:xfrm>
          <a:prstGeom prst="roundRect">
            <a:avLst>
              <a:gd name="adj" fmla="val 8741"/>
            </a:avLst>
          </a:prstGeom>
          <a:noFill/>
          <a:ln>
            <a:solidFill>
              <a:srgbClr val="1166B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26C4E53E-08B3-2E22-5A7E-C5B7ADA5B462}"/>
              </a:ext>
            </a:extLst>
          </p:cNvPr>
          <p:cNvSpPr txBox="1"/>
          <p:nvPr/>
        </p:nvSpPr>
        <p:spPr>
          <a:xfrm>
            <a:off x="7277637" y="3205757"/>
            <a:ext cx="2832312" cy="738664"/>
          </a:xfrm>
          <a:prstGeom prst="rect">
            <a:avLst/>
          </a:prstGeom>
          <a:solidFill>
            <a:schemeClr val="bg1"/>
          </a:solidFill>
          <a:ln>
            <a:solidFill>
              <a:srgbClr val="1166B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1166B3"/>
                </a:solidFill>
              </a:rPr>
              <a:t>BIM / DT SOFTWARE</a:t>
            </a:r>
            <a:endParaRPr lang="it-IT" sz="2100" b="1">
              <a:solidFill>
                <a:srgbClr val="1166B3"/>
              </a:solidFill>
            </a:endParaRPr>
          </a:p>
        </p:txBody>
      </p:sp>
      <p:pic>
        <p:nvPicPr>
          <p:cNvPr id="13" name="Picture 2" descr="Ultimate BIM software list for BIM Coordinators – Bim Corner">
            <a:extLst>
              <a:ext uri="{FF2B5EF4-FFF2-40B4-BE49-F238E27FC236}">
                <a16:creationId xmlns:a16="http://schemas.microsoft.com/office/drawing/2014/main" id="{D90801E3-F215-A0D7-8AD0-7EA6111CA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3" t="22222" r="28889" b="59563"/>
          <a:stretch/>
        </p:blipFill>
        <p:spPr bwMode="auto">
          <a:xfrm>
            <a:off x="8348872" y="4812714"/>
            <a:ext cx="597630" cy="7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Ultimate BIM software list for BIM Coordinators – Bim Corner">
            <a:extLst>
              <a:ext uri="{FF2B5EF4-FFF2-40B4-BE49-F238E27FC236}">
                <a16:creationId xmlns:a16="http://schemas.microsoft.com/office/drawing/2014/main" id="{6A2ABB44-02A8-9FBA-E72B-919849E72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53918" r="57222" b="37555"/>
          <a:stretch/>
        </p:blipFill>
        <p:spPr bwMode="auto">
          <a:xfrm>
            <a:off x="7692358" y="5583236"/>
            <a:ext cx="1655904" cy="5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Ultimate BIM software list for BIM Coordinators – Bim Corner">
            <a:extLst>
              <a:ext uri="{FF2B5EF4-FFF2-40B4-BE49-F238E27FC236}">
                <a16:creationId xmlns:a16="http://schemas.microsoft.com/office/drawing/2014/main" id="{AC34EA56-66F6-39CB-C492-E4D40B9B7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19861" r="60000" b="65899"/>
          <a:stretch/>
        </p:blipFill>
        <p:spPr bwMode="auto">
          <a:xfrm>
            <a:off x="8267022" y="6933642"/>
            <a:ext cx="860039" cy="8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DUCACIÓN BIM">
            <a:extLst>
              <a:ext uri="{FF2B5EF4-FFF2-40B4-BE49-F238E27FC236}">
                <a16:creationId xmlns:a16="http://schemas.microsoft.com/office/drawing/2014/main" id="{18D61501-1488-F8FF-7F04-7D051050E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3" t="25632" r="1878" b="55933"/>
          <a:stretch/>
        </p:blipFill>
        <p:spPr bwMode="auto">
          <a:xfrm>
            <a:off x="7695253" y="6289820"/>
            <a:ext cx="1997079" cy="5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DUCACIÓN BIM">
            <a:extLst>
              <a:ext uri="{FF2B5EF4-FFF2-40B4-BE49-F238E27FC236}">
                <a16:creationId xmlns:a16="http://schemas.microsoft.com/office/drawing/2014/main" id="{793E4D34-B278-43CE-A25B-2A79BF5FE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59076" r="54951" b="24325"/>
          <a:stretch/>
        </p:blipFill>
        <p:spPr bwMode="auto">
          <a:xfrm>
            <a:off x="7824966" y="8021460"/>
            <a:ext cx="1867367" cy="4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ttore 2 14">
            <a:extLst>
              <a:ext uri="{FF2B5EF4-FFF2-40B4-BE49-F238E27FC236}">
                <a16:creationId xmlns:a16="http://schemas.microsoft.com/office/drawing/2014/main" id="{FD2B1D1A-F43E-602C-57FF-9155C5B089FF}"/>
              </a:ext>
            </a:extLst>
          </p:cNvPr>
          <p:cNvCxnSpPr>
            <a:cxnSpLocks/>
          </p:cNvCxnSpPr>
          <p:nvPr/>
        </p:nvCxnSpPr>
        <p:spPr>
          <a:xfrm>
            <a:off x="10045488" y="5824537"/>
            <a:ext cx="357188" cy="0"/>
          </a:xfrm>
          <a:prstGeom prst="straightConnector1">
            <a:avLst/>
          </a:prstGeom>
          <a:ln>
            <a:solidFill>
              <a:srgbClr val="1166B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5">
            <a:extLst>
              <a:ext uri="{FF2B5EF4-FFF2-40B4-BE49-F238E27FC236}">
                <a16:creationId xmlns:a16="http://schemas.microsoft.com/office/drawing/2014/main" id="{3CB9CEE7-F48F-8B1D-88A1-F57D51015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272" t="36813" r="31947" b="48560"/>
          <a:stretch/>
        </p:blipFill>
        <p:spPr>
          <a:xfrm>
            <a:off x="13062240" y="3784008"/>
            <a:ext cx="1072335" cy="1043177"/>
          </a:xfrm>
          <a:prstGeom prst="rect">
            <a:avLst/>
          </a:prstGeom>
        </p:spPr>
      </p:pic>
      <p:pic>
        <p:nvPicPr>
          <p:cNvPr id="20" name="Immagine 16">
            <a:extLst>
              <a:ext uri="{FF2B5EF4-FFF2-40B4-BE49-F238E27FC236}">
                <a16:creationId xmlns:a16="http://schemas.microsoft.com/office/drawing/2014/main" id="{ADD19AB2-9885-2574-F11B-D958724DC7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970" t="38148" r="14249" b="47225"/>
          <a:stretch/>
        </p:blipFill>
        <p:spPr>
          <a:xfrm>
            <a:off x="14477517" y="6259114"/>
            <a:ext cx="1072335" cy="1043177"/>
          </a:xfrm>
          <a:prstGeom prst="rect">
            <a:avLst/>
          </a:prstGeom>
        </p:spPr>
      </p:pic>
      <p:pic>
        <p:nvPicPr>
          <p:cNvPr id="21" name="Immagine 17">
            <a:extLst>
              <a:ext uri="{FF2B5EF4-FFF2-40B4-BE49-F238E27FC236}">
                <a16:creationId xmlns:a16="http://schemas.microsoft.com/office/drawing/2014/main" id="{EF6EDC8C-F8B3-40A8-A44A-1C791FB9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200" t="47591" r="10783" b="37782"/>
          <a:stretch/>
        </p:blipFill>
        <p:spPr>
          <a:xfrm>
            <a:off x="14508883" y="7499407"/>
            <a:ext cx="1428105" cy="1043177"/>
          </a:xfrm>
          <a:prstGeom prst="rect">
            <a:avLst/>
          </a:prstGeom>
        </p:spPr>
      </p:pic>
      <p:pic>
        <p:nvPicPr>
          <p:cNvPr id="22" name="Picture 6" descr="gbXML - An industry supported standard for storing and sharing building  properties between 3D Architectural and Engineering Analysis Software">
            <a:extLst>
              <a:ext uri="{FF2B5EF4-FFF2-40B4-BE49-F238E27FC236}">
                <a16:creationId xmlns:a16="http://schemas.microsoft.com/office/drawing/2014/main" id="{DDBF46B9-24EB-4589-DD2B-C85F7C53C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8" b="28868"/>
          <a:stretch/>
        </p:blipFill>
        <p:spPr bwMode="auto">
          <a:xfrm>
            <a:off x="10731444" y="6149304"/>
            <a:ext cx="1543739" cy="65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FC Logo">
            <a:extLst>
              <a:ext uri="{FF2B5EF4-FFF2-40B4-BE49-F238E27FC236}">
                <a16:creationId xmlns:a16="http://schemas.microsoft.com/office/drawing/2014/main" id="{8EA5F864-1D8C-AA89-8553-04A5CC311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6089" r="30506" b="19588"/>
          <a:stretch/>
        </p:blipFill>
        <p:spPr bwMode="auto">
          <a:xfrm>
            <a:off x="11273640" y="5290838"/>
            <a:ext cx="625836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2 20">
            <a:extLst>
              <a:ext uri="{FF2B5EF4-FFF2-40B4-BE49-F238E27FC236}">
                <a16:creationId xmlns:a16="http://schemas.microsoft.com/office/drawing/2014/main" id="{B5230487-6C76-88CF-36FB-943395FAC300}"/>
              </a:ext>
            </a:extLst>
          </p:cNvPr>
          <p:cNvCxnSpPr>
            <a:cxnSpLocks/>
          </p:cNvCxnSpPr>
          <p:nvPr/>
        </p:nvCxnSpPr>
        <p:spPr>
          <a:xfrm>
            <a:off x="12275183" y="5853112"/>
            <a:ext cx="357188" cy="0"/>
          </a:xfrm>
          <a:prstGeom prst="straightConnector1">
            <a:avLst/>
          </a:prstGeom>
          <a:ln>
            <a:solidFill>
              <a:srgbClr val="1166B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1">
            <a:extLst>
              <a:ext uri="{FF2B5EF4-FFF2-40B4-BE49-F238E27FC236}">
                <a16:creationId xmlns:a16="http://schemas.microsoft.com/office/drawing/2014/main" id="{29182941-C356-0865-8C75-03F5A44EA3A6}"/>
              </a:ext>
            </a:extLst>
          </p:cNvPr>
          <p:cNvSpPr/>
          <p:nvPr/>
        </p:nvSpPr>
        <p:spPr>
          <a:xfrm>
            <a:off x="12877800" y="3467100"/>
            <a:ext cx="3064299" cy="5129213"/>
          </a:xfrm>
          <a:prstGeom prst="roundRect">
            <a:avLst>
              <a:gd name="adj" fmla="val 8741"/>
            </a:avLst>
          </a:prstGeom>
          <a:noFill/>
          <a:ln>
            <a:solidFill>
              <a:srgbClr val="1166B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CasellaDiTesto 22">
            <a:extLst>
              <a:ext uri="{FF2B5EF4-FFF2-40B4-BE49-F238E27FC236}">
                <a16:creationId xmlns:a16="http://schemas.microsoft.com/office/drawing/2014/main" id="{A02AB1AE-8753-951C-B271-6B4FE565EBD8}"/>
              </a:ext>
            </a:extLst>
          </p:cNvPr>
          <p:cNvSpPr txBox="1"/>
          <p:nvPr/>
        </p:nvSpPr>
        <p:spPr>
          <a:xfrm>
            <a:off x="13109787" y="3205757"/>
            <a:ext cx="2600325" cy="738664"/>
          </a:xfrm>
          <a:prstGeom prst="rect">
            <a:avLst/>
          </a:prstGeom>
          <a:solidFill>
            <a:schemeClr val="bg1"/>
          </a:solidFill>
          <a:ln>
            <a:solidFill>
              <a:srgbClr val="1166B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1166B3"/>
                </a:solidFill>
              </a:rPr>
              <a:t>ENERGY ANALYSIS</a:t>
            </a:r>
            <a:endParaRPr lang="it-IT" sz="2100" b="1">
              <a:solidFill>
                <a:srgbClr val="1166B3"/>
              </a:solidFill>
            </a:endParaRPr>
          </a:p>
        </p:txBody>
      </p:sp>
      <p:cxnSp>
        <p:nvCxnSpPr>
          <p:cNvPr id="27" name="Connettore 2 23">
            <a:extLst>
              <a:ext uri="{FF2B5EF4-FFF2-40B4-BE49-F238E27FC236}">
                <a16:creationId xmlns:a16="http://schemas.microsoft.com/office/drawing/2014/main" id="{29F06020-EE26-0E04-8441-2C9187260A07}"/>
              </a:ext>
            </a:extLst>
          </p:cNvPr>
          <p:cNvCxnSpPr>
            <a:cxnSpLocks/>
          </p:cNvCxnSpPr>
          <p:nvPr/>
        </p:nvCxnSpPr>
        <p:spPr>
          <a:xfrm>
            <a:off x="15758396" y="5824537"/>
            <a:ext cx="357188" cy="0"/>
          </a:xfrm>
          <a:prstGeom prst="straightConnector1">
            <a:avLst/>
          </a:prstGeom>
          <a:ln>
            <a:solidFill>
              <a:srgbClr val="1166B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4">
            <a:extLst>
              <a:ext uri="{FF2B5EF4-FFF2-40B4-BE49-F238E27FC236}">
                <a16:creationId xmlns:a16="http://schemas.microsoft.com/office/drawing/2014/main" id="{A9BA6D76-0472-5750-5A2B-F0931A9BF3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671" t="47157" r="77095" b="11608"/>
          <a:stretch/>
        </p:blipFill>
        <p:spPr>
          <a:xfrm>
            <a:off x="14106689" y="4637119"/>
            <a:ext cx="796463" cy="991095"/>
          </a:xfrm>
          <a:prstGeom prst="rect">
            <a:avLst/>
          </a:prstGeom>
        </p:spPr>
      </p:pic>
      <p:pic>
        <p:nvPicPr>
          <p:cNvPr id="32" name="Immagine 25">
            <a:extLst>
              <a:ext uri="{FF2B5EF4-FFF2-40B4-BE49-F238E27FC236}">
                <a16:creationId xmlns:a16="http://schemas.microsoft.com/office/drawing/2014/main" id="{BECBA26A-19EB-B39B-C4DD-7A985ED5D9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318" t="46050" r="55448" b="12715"/>
          <a:stretch/>
        </p:blipFill>
        <p:spPr>
          <a:xfrm>
            <a:off x="13105841" y="5357564"/>
            <a:ext cx="796463" cy="991095"/>
          </a:xfrm>
          <a:prstGeom prst="rect">
            <a:avLst/>
          </a:prstGeom>
        </p:spPr>
      </p:pic>
      <p:pic>
        <p:nvPicPr>
          <p:cNvPr id="33" name="Immagine 26">
            <a:extLst>
              <a:ext uri="{FF2B5EF4-FFF2-40B4-BE49-F238E27FC236}">
                <a16:creationId xmlns:a16="http://schemas.microsoft.com/office/drawing/2014/main" id="{D31D7000-A2A3-9DEC-764A-761C6CD7971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3615" t="47498" r="33151" b="11267"/>
          <a:stretch/>
        </p:blipFill>
        <p:spPr>
          <a:xfrm>
            <a:off x="13424582" y="6499685"/>
            <a:ext cx="796463" cy="991095"/>
          </a:xfrm>
          <a:prstGeom prst="rect">
            <a:avLst/>
          </a:prstGeom>
        </p:spPr>
      </p:pic>
      <p:pic>
        <p:nvPicPr>
          <p:cNvPr id="37" name="Immagine 27">
            <a:extLst>
              <a:ext uri="{FF2B5EF4-FFF2-40B4-BE49-F238E27FC236}">
                <a16:creationId xmlns:a16="http://schemas.microsoft.com/office/drawing/2014/main" id="{24A0DAF5-BA98-2D2D-EF17-F52E6B523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09949" y="5418625"/>
            <a:ext cx="860040" cy="860040"/>
          </a:xfrm>
          <a:prstGeom prst="rect">
            <a:avLst/>
          </a:prstGeom>
        </p:spPr>
      </p:pic>
      <p:pic>
        <p:nvPicPr>
          <p:cNvPr id="38" name="Immagine 28">
            <a:extLst>
              <a:ext uri="{FF2B5EF4-FFF2-40B4-BE49-F238E27FC236}">
                <a16:creationId xmlns:a16="http://schemas.microsoft.com/office/drawing/2014/main" id="{17ACE2E3-5E7E-3816-EEA4-8AE7BCA9BD2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5309" t="21249" r="4875" b="21249"/>
          <a:stretch/>
        </p:blipFill>
        <p:spPr>
          <a:xfrm>
            <a:off x="13043889" y="7633188"/>
            <a:ext cx="1665747" cy="353303"/>
          </a:xfrm>
          <a:prstGeom prst="rect">
            <a:avLst/>
          </a:prstGeom>
        </p:spPr>
      </p:pic>
      <p:sp>
        <p:nvSpPr>
          <p:cNvPr id="39" name="Rettangolo con angoli arrotondati 29">
            <a:extLst>
              <a:ext uri="{FF2B5EF4-FFF2-40B4-BE49-F238E27FC236}">
                <a16:creationId xmlns:a16="http://schemas.microsoft.com/office/drawing/2014/main" id="{DAFAA9E6-DC3D-7A00-7C6F-A9A361E5FBF9}"/>
              </a:ext>
            </a:extLst>
          </p:cNvPr>
          <p:cNvSpPr/>
          <p:nvPr/>
        </p:nvSpPr>
        <p:spPr>
          <a:xfrm>
            <a:off x="1120678" y="3467100"/>
            <a:ext cx="3064299" cy="5129213"/>
          </a:xfrm>
          <a:prstGeom prst="roundRect">
            <a:avLst>
              <a:gd name="adj" fmla="val 8741"/>
            </a:avLst>
          </a:prstGeom>
          <a:noFill/>
          <a:ln>
            <a:solidFill>
              <a:srgbClr val="1166B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40" name="CasellaDiTesto 30">
            <a:extLst>
              <a:ext uri="{FF2B5EF4-FFF2-40B4-BE49-F238E27FC236}">
                <a16:creationId xmlns:a16="http://schemas.microsoft.com/office/drawing/2014/main" id="{701E01E3-74D0-2EE0-935A-3FE658BBB21C}"/>
              </a:ext>
            </a:extLst>
          </p:cNvPr>
          <p:cNvSpPr txBox="1"/>
          <p:nvPr/>
        </p:nvSpPr>
        <p:spPr>
          <a:xfrm>
            <a:off x="1352665" y="3205758"/>
            <a:ext cx="2600325" cy="738664"/>
          </a:xfrm>
          <a:prstGeom prst="rect">
            <a:avLst/>
          </a:prstGeom>
          <a:solidFill>
            <a:schemeClr val="bg1"/>
          </a:solidFill>
          <a:ln>
            <a:solidFill>
              <a:srgbClr val="1166B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srgbClr val="1166B3"/>
                </a:solidFill>
              </a:rPr>
              <a:t>UNSTRUCTURED POINT CLOUD</a:t>
            </a:r>
            <a:endParaRPr lang="it-IT" sz="2100" b="1">
              <a:solidFill>
                <a:srgbClr val="1166B3"/>
              </a:solidFill>
            </a:endParaRPr>
          </a:p>
        </p:txBody>
      </p:sp>
      <p:pic>
        <p:nvPicPr>
          <p:cNvPr id="41" name="Immagine 31">
            <a:extLst>
              <a:ext uri="{FF2B5EF4-FFF2-40B4-BE49-F238E27FC236}">
                <a16:creationId xmlns:a16="http://schemas.microsoft.com/office/drawing/2014/main" id="{59B2C586-C51B-90EE-0614-222D87532A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28643" y="3943647"/>
            <a:ext cx="607220" cy="607220"/>
          </a:xfrm>
          <a:prstGeom prst="rect">
            <a:avLst/>
          </a:prstGeom>
        </p:spPr>
      </p:pic>
      <p:pic>
        <p:nvPicPr>
          <p:cNvPr id="42" name="Immagine 32">
            <a:extLst>
              <a:ext uri="{FF2B5EF4-FFF2-40B4-BE49-F238E27FC236}">
                <a16:creationId xmlns:a16="http://schemas.microsoft.com/office/drawing/2014/main" id="{EA4F20A0-E51F-4C26-0B6E-7C3D53E8B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0311" b="25942"/>
          <a:stretch/>
        </p:blipFill>
        <p:spPr>
          <a:xfrm>
            <a:off x="4963982" y="4696860"/>
            <a:ext cx="1243418" cy="721766"/>
          </a:xfrm>
          <a:prstGeom prst="rect">
            <a:avLst/>
          </a:prstGeom>
        </p:spPr>
      </p:pic>
      <p:sp>
        <p:nvSpPr>
          <p:cNvPr id="43" name="CasellaDiTesto 33">
            <a:extLst>
              <a:ext uri="{FF2B5EF4-FFF2-40B4-BE49-F238E27FC236}">
                <a16:creationId xmlns:a16="http://schemas.microsoft.com/office/drawing/2014/main" id="{4699096C-B159-4347-9790-516B7278246B}"/>
              </a:ext>
            </a:extLst>
          </p:cNvPr>
          <p:cNvSpPr txBox="1"/>
          <p:nvPr/>
        </p:nvSpPr>
        <p:spPr>
          <a:xfrm>
            <a:off x="16187529" y="5540860"/>
            <a:ext cx="182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66B3"/>
                </a:solidFill>
              </a:rPr>
              <a:t>RESULTS</a:t>
            </a:r>
            <a:endParaRPr lang="it-IT" sz="2400" b="1">
              <a:solidFill>
                <a:srgbClr val="1166B3"/>
              </a:solidFill>
            </a:endParaRPr>
          </a:p>
        </p:txBody>
      </p:sp>
      <p:pic>
        <p:nvPicPr>
          <p:cNvPr id="44" name="Picture 50">
            <a:extLst>
              <a:ext uri="{FF2B5EF4-FFF2-40B4-BE49-F238E27FC236}">
                <a16:creationId xmlns:a16="http://schemas.microsoft.com/office/drawing/2014/main" id="{8A4AB5B3-891B-6253-5831-7FFFBDB175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1640" y="4022639"/>
            <a:ext cx="687693" cy="703264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BFD46CEF-3A68-B7A5-B945-5688ED4CDA97}"/>
              </a:ext>
            </a:extLst>
          </p:cNvPr>
          <p:cNvSpPr txBox="1"/>
          <p:nvPr/>
        </p:nvSpPr>
        <p:spPr>
          <a:xfrm>
            <a:off x="914400" y="2269618"/>
            <a:ext cx="1600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+mn-lt"/>
              </a:rPr>
              <a:t>Many processing steps/Software (mostly commercial) – Compatibility issues/frequent loss of data</a:t>
            </a:r>
          </a:p>
        </p:txBody>
      </p:sp>
      <p:pic>
        <p:nvPicPr>
          <p:cNvPr id="47" name="Immagine 4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1409B585-8535-0257-0289-5910D29D73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19282-EF2C-D73B-EF4B-E9CAE0DE6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BEC4A3-FF5D-283B-CAD6-F6FF6FF15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9</a:t>
            </a:fld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978F51-748B-0084-9614-128F417C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9144000" cy="10895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err="1">
                <a:solidFill>
                  <a:schemeClr val="accent1"/>
                </a:solidFill>
              </a:rPr>
              <a:t>InCUBE</a:t>
            </a:r>
            <a:r>
              <a:rPr lang="en-US">
                <a:solidFill>
                  <a:schemeClr val="accent1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Trento demo site</a:t>
            </a:r>
            <a:endParaRPr lang="en-US"/>
          </a:p>
        </p:txBody>
      </p:sp>
      <p:pic>
        <p:nvPicPr>
          <p:cNvPr id="8" name="Immagine 7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1C9786B-AF2F-060A-B3E2-1BBBCA0E25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9258707"/>
            <a:ext cx="3810000" cy="582061"/>
          </a:xfrm>
          <a:prstGeom prst="rect">
            <a:avLst/>
          </a:prstGeom>
        </p:spPr>
      </p:pic>
      <p:pic>
        <p:nvPicPr>
          <p:cNvPr id="7" name="Immagine 6" descr="Immagine che contiene Elementi grafici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4E034037-E6FC-2526-C494-D03F4BA78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66" y="291866"/>
            <a:ext cx="3821119" cy="947363"/>
          </a:xfrm>
          <a:prstGeom prst="rect">
            <a:avLst/>
          </a:prstGeom>
        </p:spPr>
      </p:pic>
      <p:sp>
        <p:nvSpPr>
          <p:cNvPr id="2" name="CuadroTexto 11">
            <a:extLst>
              <a:ext uri="{FF2B5EF4-FFF2-40B4-BE49-F238E27FC236}">
                <a16:creationId xmlns:a16="http://schemas.microsoft.com/office/drawing/2014/main" id="{F723264B-0CDC-6254-6B10-C5FFABAE521B}"/>
              </a:ext>
            </a:extLst>
          </p:cNvPr>
          <p:cNvSpPr txBox="1"/>
          <p:nvPr/>
        </p:nvSpPr>
        <p:spPr>
          <a:xfrm>
            <a:off x="664590" y="2092753"/>
            <a:ext cx="1650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/>
              <a:t>(1) 3D </a:t>
            </a:r>
            <a:r>
              <a:rPr lang="es-ES" sz="3600" b="1" err="1"/>
              <a:t>modelling</a:t>
            </a:r>
            <a:r>
              <a:rPr lang="es-ES" sz="3600" b="1"/>
              <a:t> </a:t>
            </a:r>
            <a:r>
              <a:rPr lang="es-ES" sz="3600" b="1" err="1"/>
              <a:t>of</a:t>
            </a:r>
            <a:r>
              <a:rPr lang="es-ES" sz="3600" b="1"/>
              <a:t> </a:t>
            </a:r>
            <a:r>
              <a:rPr lang="es-ES" sz="3600" b="1" err="1"/>
              <a:t>the</a:t>
            </a:r>
            <a:r>
              <a:rPr lang="es-ES" sz="3600" b="1"/>
              <a:t> general </a:t>
            </a:r>
            <a:r>
              <a:rPr lang="es-ES" sz="3600" b="1" err="1"/>
              <a:t>building</a:t>
            </a:r>
            <a:r>
              <a:rPr lang="es-ES" sz="3600" b="1"/>
              <a:t> </a:t>
            </a:r>
            <a:r>
              <a:rPr lang="es-ES" sz="3600" b="1" err="1"/>
              <a:t>envelope</a:t>
            </a:r>
            <a:r>
              <a:rPr lang="es-ES" sz="3600" b="1"/>
              <a:t> </a:t>
            </a:r>
            <a:r>
              <a:rPr lang="es-ES" sz="3600" b="1" err="1"/>
              <a:t>with</a:t>
            </a:r>
            <a:r>
              <a:rPr lang="es-ES" sz="3600" b="1"/>
              <a:t> </a:t>
            </a:r>
            <a:r>
              <a:rPr lang="es-ES" sz="3600" b="1" err="1"/>
              <a:t>aerial</a:t>
            </a:r>
            <a:r>
              <a:rPr lang="es-ES" sz="3600" b="1"/>
              <a:t> data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368DA4-6251-49D3-9543-BA2641DD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3203204"/>
            <a:ext cx="7984505" cy="44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EFEF58C-EDAA-5502-32D2-B481F01E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87" y="3620266"/>
            <a:ext cx="9015449" cy="40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NARAL LAYOUT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018A0B30B34F46996313CE41CD2F70" ma:contentTypeVersion="6" ma:contentTypeDescription="Create a new document." ma:contentTypeScope="" ma:versionID="12d9cdb582bf672da2f590a15fd4ccea">
  <xsd:schema xmlns:xsd="http://www.w3.org/2001/XMLSchema" xmlns:xs="http://www.w3.org/2001/XMLSchema" xmlns:p="http://schemas.microsoft.com/office/2006/metadata/properties" xmlns:ns2="669ad33f-9751-4148-a4c2-a8b7534b1d7c" xmlns:ns3="db2f7ac1-9e6b-4e0e-9e1d-2f5eece1dd71" targetNamespace="http://schemas.microsoft.com/office/2006/metadata/properties" ma:root="true" ma:fieldsID="4a8c09827e17cf63e5cec17f6321173c" ns2:_="" ns3:_="">
    <xsd:import namespace="669ad33f-9751-4148-a4c2-a8b7534b1d7c"/>
    <xsd:import namespace="db2f7ac1-9e6b-4e0e-9e1d-2f5eece1dd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ad33f-9751-4148-a4c2-a8b7534b1d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f7ac1-9e6b-4e0e-9e1d-2f5eece1dd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C15E88-D61D-40C6-A759-B88D438B04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97897D-2AA7-4447-958E-68D4AB5C79C2}">
  <ds:schemaRefs>
    <ds:schemaRef ds:uri="669ad33f-9751-4148-a4c2-a8b7534b1d7c"/>
    <ds:schemaRef ds:uri="db2f7ac1-9e6b-4e0e-9e1d-2f5eece1dd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C00392-BCA4-4A0A-83F8-6E4825DB4762}">
  <ds:schemaRefs>
    <ds:schemaRef ds:uri="669ad33f-9751-4148-a4c2-a8b7534b1d7c"/>
    <ds:schemaRef ds:uri="db2f7ac1-9e6b-4e0e-9e1d-2f5eece1dd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Personalizzato</PresentationFormat>
  <Slides>33</Slides>
  <Notes>0</Notes>
  <HiddenSlides>1</HiddenSlide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GENARAL LAYOUTS</vt:lpstr>
      <vt:lpstr>TEAM SLIDES</vt:lpstr>
      <vt:lpstr>SLIDES WITH IMAGES</vt:lpstr>
      <vt:lpstr>PORTFOLIO</vt:lpstr>
      <vt:lpstr>Presentazione standard di PowerPoint</vt:lpstr>
      <vt:lpstr>Agenda InCUBE</vt:lpstr>
      <vt:lpstr>EU project InCUBE - An INClUsive toolBox for accElerating and smartening deep renovation</vt:lpstr>
      <vt:lpstr>EU project InCUBE</vt:lpstr>
      <vt:lpstr>The InCUBE  Trento demo site</vt:lpstr>
      <vt:lpstr>Context Building renovation</vt:lpstr>
      <vt:lpstr>Current workflows for digital twins  General common workflows</vt:lpstr>
      <vt:lpstr>Current workflow Energy analysis from 3D point clouds</vt:lpstr>
      <vt:lpstr>The InCUBE  Trento demo site</vt:lpstr>
      <vt:lpstr>The InCUBE  Trento demo site</vt:lpstr>
      <vt:lpstr>InCUBE 3D reality-based surveying and 3D modelling</vt:lpstr>
      <vt:lpstr>The InCUBE  Trento demo site</vt:lpstr>
      <vt:lpstr>The InCUBE  Trento demo site</vt:lpstr>
      <vt:lpstr>The InCUBE  Trento demo site</vt:lpstr>
      <vt:lpstr>BIM to BEM Workflow</vt:lpstr>
      <vt:lpstr>BIM to BEM  Workflow</vt:lpstr>
      <vt:lpstr>BIM to BEM Visualization and predictive models</vt:lpstr>
      <vt:lpstr>BIM to BEM  Workflow</vt:lpstr>
      <vt:lpstr>BIM to BEM  Workflow</vt:lpstr>
      <vt:lpstr>BIM to BEM  Workflow</vt:lpstr>
      <vt:lpstr>BIM to BEM  Workflow</vt:lpstr>
      <vt:lpstr>BIM to BEM Workflow</vt:lpstr>
      <vt:lpstr>Digital twin From BIM to BEM</vt:lpstr>
      <vt:lpstr>Digital twin From BIM to BEM</vt:lpstr>
      <vt:lpstr>BIM to BEM Workflow</vt:lpstr>
      <vt:lpstr>BIM to BEM Workflow</vt:lpstr>
      <vt:lpstr>BIM to BEM Workflow</vt:lpstr>
      <vt:lpstr>BIM to BEM Workflow</vt:lpstr>
      <vt:lpstr>BIM to BEM Workflow</vt:lpstr>
      <vt:lpstr>BIM to BEM Workflow</vt:lpstr>
      <vt:lpstr>InCUBE Digital twins</vt:lpstr>
      <vt:lpstr>InCUBE Digital twins</vt:lpstr>
      <vt:lpstr>Presentazione standard di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Fondazione Bruno Kessler</dc:creator>
  <cp:revision>3</cp:revision>
  <dcterms:created xsi:type="dcterms:W3CDTF">2015-01-20T11:47:48Z</dcterms:created>
  <dcterms:modified xsi:type="dcterms:W3CDTF">2026-02-10T14:41:34Z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0x0101007B018A0B30B34F46996313CE41CD2F70</vt:lpwstr>
  </property>
  <property fmtid="{D5CDD505-2E9C-101B-9397-08002B2CF9AE}" pid="3" name="MediaServiceImageTags">
    <vt:lpwstr/>
  </property>
</Properties>
</file>